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  <p:sldMasterId id="2147493467" r:id="rId5"/>
    <p:sldMasterId id="2147493481" r:id="rId6"/>
    <p:sldMasterId id="2147493495" r:id="rId7"/>
    <p:sldMasterId id="2147493507" r:id="rId8"/>
    <p:sldMasterId id="2147493519" r:id="rId9"/>
    <p:sldMasterId id="2147493531" r:id="rId10"/>
    <p:sldMasterId id="2147493543" r:id="rId11"/>
    <p:sldMasterId id="2147493555" r:id="rId12"/>
    <p:sldMasterId id="2147493567" r:id="rId13"/>
    <p:sldMasterId id="2147493579" r:id="rId14"/>
    <p:sldMasterId id="2147493591" r:id="rId15"/>
  </p:sldMasterIdLst>
  <p:notesMasterIdLst>
    <p:notesMasterId r:id="rId44"/>
  </p:notesMasterIdLst>
  <p:sldIdLst>
    <p:sldId id="257" r:id="rId16"/>
    <p:sldId id="305" r:id="rId17"/>
    <p:sldId id="306" r:id="rId18"/>
    <p:sldId id="307" r:id="rId19"/>
    <p:sldId id="266" r:id="rId20"/>
    <p:sldId id="269" r:id="rId21"/>
    <p:sldId id="271" r:id="rId22"/>
    <p:sldId id="274" r:id="rId23"/>
    <p:sldId id="275" r:id="rId24"/>
    <p:sldId id="278" r:id="rId25"/>
    <p:sldId id="279" r:id="rId26"/>
    <p:sldId id="280" r:id="rId27"/>
    <p:sldId id="281" r:id="rId28"/>
    <p:sldId id="283" r:id="rId29"/>
    <p:sldId id="286" r:id="rId30"/>
    <p:sldId id="287" r:id="rId31"/>
    <p:sldId id="289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23" autoAdjust="0"/>
  </p:normalViewPr>
  <p:slideViewPr>
    <p:cSldViewPr snapToGrid="0" snapToObjects="1">
      <p:cViewPr>
        <p:scale>
          <a:sx n="66" d="100"/>
          <a:sy n="66" d="100"/>
        </p:scale>
        <p:origin x="-2850" y="-13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8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3" Type="http://schemas.openxmlformats.org/officeDocument/2006/relationships/customXml" Target="../customXml/item3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032A68-9EDD-4342-B662-A56ED0A73EE3}" type="datetimeFigureOut">
              <a:rPr lang="cs-CZ" smtClean="0"/>
              <a:t>10.10.2014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028E4-5B22-4175-9D74-FBCFC277EB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9828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7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7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7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7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7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9AB8AA8B-3612-4A90-B859-187AE14F9E8F}" type="slidenum">
              <a:rPr lang="cs-CZ" sz="1200" smtClean="0">
                <a:solidFill>
                  <a:prstClr val="white"/>
                </a:solidFill>
              </a:rPr>
              <a:pPr eaLnBrk="1" hangingPunct="1"/>
              <a:t>6</a:t>
            </a:fld>
            <a:endParaRPr lang="cs-CZ" sz="1200" smtClean="0">
              <a:solidFill>
                <a:prstClr val="white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B9F6C-6A07-45C8-BC17-78E03A825620}" type="slidenum">
              <a:rPr lang="cs-CZ" smtClean="0">
                <a:solidFill>
                  <a:prstClr val="black"/>
                </a:solidFill>
              </a:rPr>
              <a:pPr/>
              <a:t>20</a:t>
            </a:fld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F15AA-AB42-4C76-8045-F05CDAE03702}" type="slidenum">
              <a:rPr lang="cs-CZ" smtClean="0">
                <a:solidFill>
                  <a:prstClr val="black"/>
                </a:solidFill>
              </a:rPr>
              <a:pPr/>
              <a:t>11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845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F15AA-AB42-4C76-8045-F05CDAE03702}" type="slidenum">
              <a:rPr lang="cs-CZ" smtClean="0">
                <a:solidFill>
                  <a:prstClr val="black"/>
                </a:solidFill>
              </a:rPr>
              <a:pPr/>
              <a:t>12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966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345FF8-F77D-45F2-A58F-415ADF341A72}" type="slidenum">
              <a:rPr lang="cs-CZ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122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8C2D1D-47AA-441C-98FE-86BB111A3BF6}" type="slidenum">
              <a:rPr lang="cs-CZ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359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8C2D1D-47AA-441C-98FE-86BB111A3BF6}" type="slidenum">
              <a:rPr lang="cs-CZ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243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Reforma závěrečné zkoušky v oborech vzdělání s výučním listem – za pomoci dvou na sebe navazujících projektů – projekt NZZ a NZZ_2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E24F6-1B71-4670-A90D-05A29A329893}" type="slidenum">
              <a:rPr lang="cs-CZ" smtClean="0">
                <a:solidFill>
                  <a:prstClr val="black"/>
                </a:solidFill>
              </a:rPr>
              <a:pPr/>
              <a:t>16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42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 smtClean="0"/>
              <a:t>JZZZ má stejnou základní strukturu (obsahuje podklady pro písemnou, praktickou a ústní zkoušku)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 smtClean="0"/>
              <a:t>Koncepce NZZZ – zpracována v průběhu projektu, oponentní</a:t>
            </a:r>
            <a:r>
              <a:rPr lang="cs-CZ" sz="1200" baseline="0" dirty="0" smtClean="0"/>
              <a:t> řízení 20. 2. 2012 – zástupci MŠMT, HK ČR a Sdružení učňovských zařízení </a:t>
            </a:r>
            <a:r>
              <a:rPr lang="cs-CZ" sz="1200" baseline="0" dirty="0" err="1" smtClean="0"/>
              <a:t>Czesha</a:t>
            </a:r>
            <a:endParaRPr lang="cs-CZ" sz="12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aseline="0" dirty="0" smtClean="0"/>
              <a:t>Informační systém – internetový portál pro podporu škol a tvůrců témat JZZZ</a:t>
            </a:r>
            <a:endParaRPr lang="cs-CZ" sz="120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E24F6-1B71-4670-A90D-05A29A329893}" type="slidenum">
              <a:rPr lang="cs-CZ" smtClean="0">
                <a:solidFill>
                  <a:prstClr val="black"/>
                </a:solidFill>
              </a:rPr>
              <a:pPr/>
              <a:t>17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618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Připravit  podmínky pro zefektivnění a zlevnění tvorby a realizace JZZZ 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1 )Rozšíření databáze témat JZZZ</a:t>
            </a:r>
            <a:r>
              <a:rPr lang="cs-CZ" baseline="0" dirty="0"/>
              <a:t> </a:t>
            </a:r>
            <a:r>
              <a:rPr lang="cs-CZ" baseline="0" dirty="0" smtClean="0"/>
              <a:t>– po ukončení projektu si školy budou sestavovat JZZZ výběrem témat z databanky úloh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 smtClean="0"/>
              <a:t>2) Realizace písemné zkoušky na PC včetně jejího hodnocení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 smtClean="0"/>
              <a:t>3) E</a:t>
            </a:r>
            <a:r>
              <a:rPr lang="cs-CZ" dirty="0" smtClean="0"/>
              <a:t>-</a:t>
            </a:r>
            <a:r>
              <a:rPr lang="cs-CZ" dirty="0" err="1" smtClean="0"/>
              <a:t>learningové</a:t>
            </a:r>
            <a:r>
              <a:rPr lang="cs-CZ" baseline="0" dirty="0" smtClean="0"/>
              <a:t> vzdělávání uživatelů JZZZ a tvůrců témat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E24F6-1B71-4670-A90D-05A29A329893}" type="slidenum">
              <a:rPr lang="cs-CZ" smtClean="0">
                <a:solidFill>
                  <a:prstClr val="black"/>
                </a:solidFill>
              </a:rPr>
              <a:pPr/>
              <a:t>18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106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10/10/2014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5603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54146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46639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644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28239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70575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56943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63593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44952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092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86177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30599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42667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68759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46272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98182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84082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95065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65933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866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181" y="4407381"/>
            <a:ext cx="7772943" cy="1362097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181" y="2907056"/>
            <a:ext cx="7772943" cy="1500322"/>
          </a:xfrm>
        </p:spPr>
        <p:txBody>
          <a:bodyPr anchor="b"/>
          <a:lstStyle>
            <a:lvl1pPr marL="0" indent="0">
              <a:buNone/>
              <a:defRPr sz="1800"/>
            </a:lvl1pPr>
            <a:lvl2pPr marL="419847" indent="0">
              <a:buNone/>
              <a:defRPr sz="1700"/>
            </a:lvl2pPr>
            <a:lvl3pPr marL="839694" indent="0">
              <a:buNone/>
              <a:defRPr sz="1500"/>
            </a:lvl3pPr>
            <a:lvl4pPr marL="1259540" indent="0">
              <a:buNone/>
              <a:defRPr sz="1300"/>
            </a:lvl4pPr>
            <a:lvl5pPr marL="1679387" indent="0">
              <a:buNone/>
              <a:defRPr sz="1300"/>
            </a:lvl5pPr>
            <a:lvl6pPr marL="2099234" indent="0">
              <a:buNone/>
              <a:defRPr sz="1300"/>
            </a:lvl6pPr>
            <a:lvl7pPr marL="2519081" indent="0">
              <a:buNone/>
              <a:defRPr sz="1300"/>
            </a:lvl7pPr>
            <a:lvl8pPr marL="2938927" indent="0">
              <a:buNone/>
              <a:defRPr sz="1300"/>
            </a:lvl8pPr>
            <a:lvl9pPr marL="3358774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C9BAE-F317-49CD-84CA-FB8FBC7C201B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87888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98799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70290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35947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97636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77263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17509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3034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99744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16643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648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181" y="4407381"/>
            <a:ext cx="7772943" cy="1362097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181" y="2907056"/>
            <a:ext cx="7772943" cy="1500322"/>
          </a:xfrm>
        </p:spPr>
        <p:txBody>
          <a:bodyPr anchor="b"/>
          <a:lstStyle>
            <a:lvl1pPr marL="0" indent="0">
              <a:buNone/>
              <a:defRPr sz="1800"/>
            </a:lvl1pPr>
            <a:lvl2pPr marL="419847" indent="0">
              <a:buNone/>
              <a:defRPr sz="1700"/>
            </a:lvl2pPr>
            <a:lvl3pPr marL="839694" indent="0">
              <a:buNone/>
              <a:defRPr sz="1500"/>
            </a:lvl3pPr>
            <a:lvl4pPr marL="1259540" indent="0">
              <a:buNone/>
              <a:defRPr sz="1300"/>
            </a:lvl4pPr>
            <a:lvl5pPr marL="1679387" indent="0">
              <a:buNone/>
              <a:defRPr sz="1300"/>
            </a:lvl5pPr>
            <a:lvl6pPr marL="2099234" indent="0">
              <a:buNone/>
              <a:defRPr sz="1300"/>
            </a:lvl6pPr>
            <a:lvl7pPr marL="2519081" indent="0">
              <a:buNone/>
              <a:defRPr sz="1300"/>
            </a:lvl7pPr>
            <a:lvl8pPr marL="2938927" indent="0">
              <a:buNone/>
              <a:defRPr sz="1300"/>
            </a:lvl8pPr>
            <a:lvl9pPr marL="3358774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8E319-1B05-4A3A-A251-C4939E62E1C4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88988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41280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59297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05201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23310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53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92685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á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6474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47999" y="6453339"/>
            <a:ext cx="6034009" cy="247623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2797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47999" y="6453339"/>
            <a:ext cx="6034009" cy="247623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18477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5051" y="404665"/>
            <a:ext cx="8640000" cy="5832648"/>
          </a:xfrm>
        </p:spPr>
        <p:txBody>
          <a:bodyPr/>
          <a:lstStyle>
            <a:lvl1pPr marL="0" indent="0" algn="l">
              <a:buFont typeface="Wingdings" pitchFamily="2" charset="2"/>
              <a:buNone/>
              <a:defRPr/>
            </a:lvl1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2847999" y="6453339"/>
            <a:ext cx="6034009" cy="247623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28927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zn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2769" y="450000"/>
            <a:ext cx="8640000" cy="5760000"/>
          </a:xfrm>
        </p:spPr>
        <p:txBody>
          <a:bodyPr/>
          <a:lstStyle>
            <a:lvl1pPr>
              <a:buClr>
                <a:schemeClr val="tx1"/>
              </a:buClr>
              <a:defRPr sz="2000"/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2847999" y="6453339"/>
            <a:ext cx="6034009" cy="247623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7767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znam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2769" y="450000"/>
            <a:ext cx="8640000" cy="5760000"/>
          </a:xfrm>
        </p:spPr>
        <p:txBody>
          <a:bodyPr/>
          <a:lstStyle>
            <a:lvl1pPr>
              <a:buClr>
                <a:schemeClr val="tx1"/>
              </a:buClr>
              <a:defRPr sz="2000"/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2847999" y="6453339"/>
            <a:ext cx="6034009" cy="247623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3296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2769" y="450000"/>
            <a:ext cx="8640000" cy="5760000"/>
          </a:xfrm>
        </p:spPr>
        <p:txBody>
          <a:bodyPr/>
          <a:lstStyle>
            <a:lvl1pPr marL="0" indent="0">
              <a:buClr>
                <a:schemeClr val="tx1"/>
              </a:buClr>
              <a:buNone/>
              <a:defRPr sz="1800"/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2847999" y="6453339"/>
            <a:ext cx="6034009" cy="247623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45212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á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2769" y="450000"/>
            <a:ext cx="8640000" cy="5760000"/>
          </a:xfrm>
        </p:spPr>
        <p:txBody>
          <a:bodyPr/>
          <a:lstStyle>
            <a:lvl1pPr marL="0" indent="0">
              <a:buClr>
                <a:schemeClr val="tx1"/>
              </a:buClr>
              <a:buNone/>
              <a:defRPr sz="1800"/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2847999" y="6453339"/>
            <a:ext cx="6034009" cy="247623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89710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lední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5051" y="4653136"/>
            <a:ext cx="8508022" cy="1500322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19847" indent="0">
              <a:buNone/>
              <a:defRPr sz="1700"/>
            </a:lvl2pPr>
            <a:lvl3pPr marL="839694" indent="0">
              <a:buNone/>
              <a:defRPr sz="1500"/>
            </a:lvl3pPr>
            <a:lvl4pPr marL="1259540" indent="0">
              <a:buNone/>
              <a:defRPr sz="1300"/>
            </a:lvl4pPr>
            <a:lvl5pPr marL="1679387" indent="0">
              <a:buNone/>
              <a:defRPr sz="1300"/>
            </a:lvl5pPr>
            <a:lvl6pPr marL="2099234" indent="0">
              <a:buNone/>
              <a:defRPr sz="1300"/>
            </a:lvl6pPr>
            <a:lvl7pPr marL="2519081" indent="0">
              <a:buNone/>
              <a:defRPr sz="1300"/>
            </a:lvl7pPr>
            <a:lvl8pPr marL="2938927" indent="0">
              <a:buNone/>
              <a:defRPr sz="1300"/>
            </a:lvl8pPr>
            <a:lvl9pPr marL="3358774" indent="0">
              <a:buNone/>
              <a:defRPr sz="13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7404757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181" y="4407379"/>
            <a:ext cx="7772943" cy="1362097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181" y="2907056"/>
            <a:ext cx="7772943" cy="1500322"/>
          </a:xfrm>
        </p:spPr>
        <p:txBody>
          <a:bodyPr anchor="b"/>
          <a:lstStyle>
            <a:lvl1pPr marL="0" indent="0">
              <a:buNone/>
              <a:defRPr sz="1800"/>
            </a:lvl1pPr>
            <a:lvl2pPr marL="419847" indent="0">
              <a:buNone/>
              <a:defRPr sz="1700"/>
            </a:lvl2pPr>
            <a:lvl3pPr marL="839694" indent="0">
              <a:buNone/>
              <a:defRPr sz="1500"/>
            </a:lvl3pPr>
            <a:lvl4pPr marL="1259540" indent="0">
              <a:buNone/>
              <a:defRPr sz="1300"/>
            </a:lvl4pPr>
            <a:lvl5pPr marL="1679387" indent="0">
              <a:buNone/>
              <a:defRPr sz="1300"/>
            </a:lvl5pPr>
            <a:lvl6pPr marL="2099234" indent="0">
              <a:buNone/>
              <a:defRPr sz="1300"/>
            </a:lvl6pPr>
            <a:lvl7pPr marL="2519081" indent="0">
              <a:buNone/>
              <a:defRPr sz="1300"/>
            </a:lvl7pPr>
            <a:lvl8pPr marL="2938927" indent="0">
              <a:buNone/>
              <a:defRPr sz="1300"/>
            </a:lvl8pPr>
            <a:lvl9pPr marL="3358774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C9BAE-F317-49CD-84CA-FB8FBC7C201B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3235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181" y="4407379"/>
            <a:ext cx="7772943" cy="1362097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181" y="2907056"/>
            <a:ext cx="7772943" cy="1500322"/>
          </a:xfrm>
        </p:spPr>
        <p:txBody>
          <a:bodyPr anchor="b"/>
          <a:lstStyle>
            <a:lvl1pPr marL="0" indent="0">
              <a:buNone/>
              <a:defRPr sz="1800"/>
            </a:lvl1pPr>
            <a:lvl2pPr marL="419847" indent="0">
              <a:buNone/>
              <a:defRPr sz="1700"/>
            </a:lvl2pPr>
            <a:lvl3pPr marL="839694" indent="0">
              <a:buNone/>
              <a:defRPr sz="1500"/>
            </a:lvl3pPr>
            <a:lvl4pPr marL="1259540" indent="0">
              <a:buNone/>
              <a:defRPr sz="1300"/>
            </a:lvl4pPr>
            <a:lvl5pPr marL="1679387" indent="0">
              <a:buNone/>
              <a:defRPr sz="1300"/>
            </a:lvl5pPr>
            <a:lvl6pPr marL="2099234" indent="0">
              <a:buNone/>
              <a:defRPr sz="1300"/>
            </a:lvl6pPr>
            <a:lvl7pPr marL="2519081" indent="0">
              <a:buNone/>
              <a:defRPr sz="1300"/>
            </a:lvl7pPr>
            <a:lvl8pPr marL="2938927" indent="0">
              <a:buNone/>
              <a:defRPr sz="1300"/>
            </a:lvl8pPr>
            <a:lvl9pPr marL="3358774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8E319-1B05-4A3A-A251-C4939E62E1C4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34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47072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á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04480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47998" y="6453337"/>
            <a:ext cx="6034009" cy="247623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96171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47998" y="6453337"/>
            <a:ext cx="6034009" cy="247623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081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5051" y="404665"/>
            <a:ext cx="8640000" cy="5832648"/>
          </a:xfrm>
        </p:spPr>
        <p:txBody>
          <a:bodyPr/>
          <a:lstStyle>
            <a:lvl1pPr marL="0" indent="0" algn="l">
              <a:buFont typeface="Wingdings" pitchFamily="2" charset="2"/>
              <a:buNone/>
              <a:defRPr/>
            </a:lvl1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2847998" y="6453337"/>
            <a:ext cx="6034009" cy="247623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97749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zn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2769" y="450000"/>
            <a:ext cx="8640000" cy="5760000"/>
          </a:xfrm>
        </p:spPr>
        <p:txBody>
          <a:bodyPr/>
          <a:lstStyle>
            <a:lvl1pPr>
              <a:buClr>
                <a:schemeClr val="tx1"/>
              </a:buClr>
              <a:defRPr sz="2000"/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2847998" y="6453337"/>
            <a:ext cx="6034009" cy="247623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76346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znam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2769" y="450000"/>
            <a:ext cx="8640000" cy="5760000"/>
          </a:xfrm>
        </p:spPr>
        <p:txBody>
          <a:bodyPr/>
          <a:lstStyle>
            <a:lvl1pPr>
              <a:buClr>
                <a:schemeClr val="tx1"/>
              </a:buClr>
              <a:defRPr sz="2000"/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2847998" y="6453337"/>
            <a:ext cx="6034009" cy="247623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01038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2769" y="450000"/>
            <a:ext cx="8640000" cy="5760000"/>
          </a:xfrm>
        </p:spPr>
        <p:txBody>
          <a:bodyPr/>
          <a:lstStyle>
            <a:lvl1pPr marL="0" indent="0">
              <a:buClr>
                <a:schemeClr val="tx1"/>
              </a:buClr>
              <a:buNone/>
              <a:defRPr sz="1800"/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2847998" y="6453337"/>
            <a:ext cx="6034009" cy="247623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09978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á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2769" y="450000"/>
            <a:ext cx="8640000" cy="5760000"/>
          </a:xfrm>
        </p:spPr>
        <p:txBody>
          <a:bodyPr/>
          <a:lstStyle>
            <a:lvl1pPr marL="0" indent="0">
              <a:buClr>
                <a:schemeClr val="tx1"/>
              </a:buClr>
              <a:buNone/>
              <a:defRPr sz="1800"/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2847998" y="6453337"/>
            <a:ext cx="6034009" cy="247623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67376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lední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5051" y="4653136"/>
            <a:ext cx="8508022" cy="1500322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19847" indent="0">
              <a:buNone/>
              <a:defRPr sz="1700"/>
            </a:lvl2pPr>
            <a:lvl3pPr marL="839694" indent="0">
              <a:buNone/>
              <a:defRPr sz="1500"/>
            </a:lvl3pPr>
            <a:lvl4pPr marL="1259540" indent="0">
              <a:buNone/>
              <a:defRPr sz="1300"/>
            </a:lvl4pPr>
            <a:lvl5pPr marL="1679387" indent="0">
              <a:buNone/>
              <a:defRPr sz="1300"/>
            </a:lvl5pPr>
            <a:lvl6pPr marL="2099234" indent="0">
              <a:buNone/>
              <a:defRPr sz="1300"/>
            </a:lvl6pPr>
            <a:lvl7pPr marL="2519081" indent="0">
              <a:buNone/>
              <a:defRPr sz="1300"/>
            </a:lvl7pPr>
            <a:lvl8pPr marL="2938927" indent="0">
              <a:buNone/>
              <a:defRPr sz="1300"/>
            </a:lvl8pPr>
            <a:lvl9pPr marL="3358774" indent="0">
              <a:buNone/>
              <a:defRPr sz="13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1993800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9789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2495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9833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582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10/10/2014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0667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2021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5316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1005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6687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4800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6252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6425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8028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801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10/10/2014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3244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701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8885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5536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4648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372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1186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11574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3626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791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10/10/2014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1112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3483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46067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3864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9819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2824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7030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5867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63612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616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10/10/2014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10B538-D369-4DBC-9F0C-D2C3A0A031B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10.10.2014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3B3F32-BE54-431C-B7A9-B694C77206D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37171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3ABC07-8132-4B9C-B2DF-38ACC8ED3F6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3162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287B7E-28C0-4B3C-9C30-F273A43BDDD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093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287B7E-28C0-4B3C-9C30-F273A43BDDD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75560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84768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A171B9-5DC9-4ECB-AED4-CE9B11F7465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10.10.2014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243DB-C8AF-4D23-B7D5-7569CA9C0DE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51003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287B7E-28C0-4B3C-9C30-F273A43BDDD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14688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287B7E-28C0-4B3C-9C30-F273A43BDDD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34396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287B7E-28C0-4B3C-9C30-F273A43BDDD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23975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287B7E-28C0-4B3C-9C30-F273A43BDDD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37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10/10/2014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63605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44149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77354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3183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45811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02799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07500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74532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65305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439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10/10/2014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7742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61327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36131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65310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325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19108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11572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45169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58638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475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pPr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307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68" r:id="rId1"/>
    <p:sldLayoutId id="2147493569" r:id="rId2"/>
    <p:sldLayoutId id="2147493570" r:id="rId3"/>
    <p:sldLayoutId id="2147493571" r:id="rId4"/>
    <p:sldLayoutId id="2147493572" r:id="rId5"/>
    <p:sldLayoutId id="2147493573" r:id="rId6"/>
    <p:sldLayoutId id="2147493574" r:id="rId7"/>
    <p:sldLayoutId id="2147493575" r:id="rId8"/>
    <p:sldLayoutId id="2147493576" r:id="rId9"/>
    <p:sldLayoutId id="2147493577" r:id="rId10"/>
    <p:sldLayoutId id="214749357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340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80" r:id="rId1"/>
    <p:sldLayoutId id="2147493581" r:id="rId2"/>
    <p:sldLayoutId id="2147493582" r:id="rId3"/>
    <p:sldLayoutId id="2147493583" r:id="rId4"/>
    <p:sldLayoutId id="2147493584" r:id="rId5"/>
    <p:sldLayoutId id="2147493585" r:id="rId6"/>
    <p:sldLayoutId id="2147493586" r:id="rId7"/>
    <p:sldLayoutId id="2147493587" r:id="rId8"/>
    <p:sldLayoutId id="2147493588" r:id="rId9"/>
    <p:sldLayoutId id="2147493589" r:id="rId10"/>
    <p:sldLayoutId id="214749359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879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92" r:id="rId1"/>
    <p:sldLayoutId id="2147493593" r:id="rId2"/>
    <p:sldLayoutId id="2147493594" r:id="rId3"/>
    <p:sldLayoutId id="2147493595" r:id="rId4"/>
    <p:sldLayoutId id="2147493596" r:id="rId5"/>
    <p:sldLayoutId id="2147493597" r:id="rId6"/>
    <p:sldLayoutId id="2147493598" r:id="rId7"/>
    <p:sldLayoutId id="2147493599" r:id="rId8"/>
    <p:sldLayoutId id="2147493600" r:id="rId9"/>
    <p:sldLayoutId id="2147493601" r:id="rId10"/>
    <p:sldLayoutId id="214749360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64313"/>
            <a:ext cx="2133600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6" tIns="45696" rIns="91386" bIns="45696" numCol="1" anchor="t" anchorCtr="0" compatLnSpc="1">
            <a:prstTxWarp prst="textNoShape">
              <a:avLst/>
            </a:prstTxWarp>
          </a:bodyPr>
          <a:lstStyle>
            <a:lvl1pPr algn="r">
              <a:defRPr sz="700" b="0">
                <a:solidFill>
                  <a:schemeClr val="tx1"/>
                </a:solidFill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20460F7-CBCF-41EB-896F-5703C41BEA4B}" type="slidenum">
              <a:rPr lang="cs-CZ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6963" y="881063"/>
            <a:ext cx="7694735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3925" tIns="41963" rIns="83925" bIns="419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848709" y="228603"/>
            <a:ext cx="6032989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3969" tIns="41985" rIns="83969" bIns="419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4248645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8" r:id="rId1"/>
    <p:sldLayoutId id="2147493469" r:id="rId2"/>
    <p:sldLayoutId id="2147493470" r:id="rId3"/>
    <p:sldLayoutId id="2147493471" r:id="rId4"/>
    <p:sldLayoutId id="2147493472" r:id="rId5"/>
    <p:sldLayoutId id="2147493473" r:id="rId6"/>
    <p:sldLayoutId id="2147493474" r:id="rId7"/>
    <p:sldLayoutId id="2147493475" r:id="rId8"/>
    <p:sldLayoutId id="2147493476" r:id="rId9"/>
    <p:sldLayoutId id="2147493477" r:id="rId10"/>
    <p:sldLayoutId id="2147493478" r:id="rId11"/>
    <p:sldLayoutId id="2147493479" r:id="rId12"/>
  </p:sldLayoutIdLst>
  <p:timing>
    <p:tnLst>
      <p:par>
        <p:cTn id="1" dur="indefinite" restart="never" nodeType="tmRoot"/>
      </p:par>
    </p:tnLst>
  </p:timing>
  <p:txStyles>
    <p:titleStyle>
      <a:lvl1pPr algn="r" defTabSz="912813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+mj-lt"/>
          <a:ea typeface="+mj-ea"/>
          <a:cs typeface="+mj-cs"/>
        </a:defRPr>
      </a:lvl1pPr>
      <a:lvl2pPr algn="r" defTabSz="912813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2pPr>
      <a:lvl3pPr algn="r" defTabSz="912813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3pPr>
      <a:lvl4pPr algn="r" defTabSz="912813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4pPr>
      <a:lvl5pPr algn="r" defTabSz="912813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5pPr>
      <a:lvl6pPr marL="419847" algn="r" defTabSz="91404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</a:defRPr>
      </a:lvl6pPr>
      <a:lvl7pPr marL="839694" algn="r" defTabSz="91404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</a:defRPr>
      </a:lvl7pPr>
      <a:lvl8pPr marL="1259540" algn="r" defTabSz="91404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</a:defRPr>
      </a:lvl8pPr>
      <a:lvl9pPr marL="1679387" algn="r" defTabSz="91404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</a:defRPr>
      </a:lvl9pPr>
    </p:titleStyle>
    <p:bodyStyle>
      <a:lvl1pPr marL="417513" indent="-417513" algn="l" defTabSz="9128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876300" indent="-419100" algn="l" defTabSz="9128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333500" indent="-419100" algn="l" defTabSz="9128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3pPr>
      <a:lvl4pPr marL="1790700" indent="-419100" algn="l" defTabSz="9128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4pPr>
      <a:lvl5pPr marL="2247900" indent="-419100" algn="l" defTabSz="9128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5pPr>
      <a:lvl6pPr marL="2667776" indent="-419847" algn="l" defTabSz="914042" rtl="0" eaLnBrk="1" fontAlgn="base" hangingPunct="1">
        <a:spcBef>
          <a:spcPct val="20000"/>
        </a:spcBef>
        <a:spcAft>
          <a:spcPct val="0"/>
        </a:spcAft>
        <a:buClr>
          <a:srgbClr val="0081C6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6pPr>
      <a:lvl7pPr marL="3087623" indent="-419847" algn="l" defTabSz="914042" rtl="0" eaLnBrk="1" fontAlgn="base" hangingPunct="1">
        <a:spcBef>
          <a:spcPct val="20000"/>
        </a:spcBef>
        <a:spcAft>
          <a:spcPct val="0"/>
        </a:spcAft>
        <a:buClr>
          <a:srgbClr val="0081C6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7pPr>
      <a:lvl8pPr marL="3507470" indent="-419847" algn="l" defTabSz="914042" rtl="0" eaLnBrk="1" fontAlgn="base" hangingPunct="1">
        <a:spcBef>
          <a:spcPct val="20000"/>
        </a:spcBef>
        <a:spcAft>
          <a:spcPct val="0"/>
        </a:spcAft>
        <a:buClr>
          <a:srgbClr val="0081C6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8pPr>
      <a:lvl9pPr marL="3927317" indent="-419847" algn="l" defTabSz="914042" rtl="0" eaLnBrk="1" fontAlgn="base" hangingPunct="1">
        <a:spcBef>
          <a:spcPct val="20000"/>
        </a:spcBef>
        <a:spcAft>
          <a:spcPct val="0"/>
        </a:spcAft>
        <a:buClr>
          <a:srgbClr val="0081C6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19847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39694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59540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79387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099234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19081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38927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58774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64313"/>
            <a:ext cx="2133600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6" tIns="45696" rIns="91386" bIns="45696" numCol="1" anchor="t" anchorCtr="0" compatLnSpc="1">
            <a:prstTxWarp prst="textNoShape">
              <a:avLst/>
            </a:prstTxWarp>
          </a:bodyPr>
          <a:lstStyle>
            <a:lvl1pPr algn="r">
              <a:defRPr sz="700" b="0">
                <a:solidFill>
                  <a:schemeClr val="tx1"/>
                </a:solidFill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20460F7-CBCF-41EB-896F-5703C41BEA4B}" type="slidenum">
              <a:rPr lang="cs-CZ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6962" y="881063"/>
            <a:ext cx="7694735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3925" tIns="41963" rIns="83925" bIns="419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848708" y="228601"/>
            <a:ext cx="6032989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3969" tIns="41985" rIns="83969" bIns="419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4213825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82" r:id="rId1"/>
    <p:sldLayoutId id="2147493483" r:id="rId2"/>
    <p:sldLayoutId id="2147493484" r:id="rId3"/>
    <p:sldLayoutId id="2147493485" r:id="rId4"/>
    <p:sldLayoutId id="2147493486" r:id="rId5"/>
    <p:sldLayoutId id="2147493487" r:id="rId6"/>
    <p:sldLayoutId id="2147493488" r:id="rId7"/>
    <p:sldLayoutId id="2147493489" r:id="rId8"/>
    <p:sldLayoutId id="2147493490" r:id="rId9"/>
    <p:sldLayoutId id="2147493491" r:id="rId10"/>
    <p:sldLayoutId id="2147493492" r:id="rId11"/>
    <p:sldLayoutId id="2147493493" r:id="rId12"/>
  </p:sldLayoutIdLst>
  <p:timing>
    <p:tnLst>
      <p:par>
        <p:cTn id="1" dur="indefinite" restart="never" nodeType="tmRoot"/>
      </p:par>
    </p:tnLst>
  </p:timing>
  <p:txStyles>
    <p:titleStyle>
      <a:lvl1pPr algn="r" defTabSz="912813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+mj-lt"/>
          <a:ea typeface="+mj-ea"/>
          <a:cs typeface="+mj-cs"/>
        </a:defRPr>
      </a:lvl1pPr>
      <a:lvl2pPr algn="r" defTabSz="912813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2pPr>
      <a:lvl3pPr algn="r" defTabSz="912813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3pPr>
      <a:lvl4pPr algn="r" defTabSz="912813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4pPr>
      <a:lvl5pPr algn="r" defTabSz="912813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5pPr>
      <a:lvl6pPr marL="419847" algn="r" defTabSz="91404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</a:defRPr>
      </a:lvl6pPr>
      <a:lvl7pPr marL="839694" algn="r" defTabSz="91404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</a:defRPr>
      </a:lvl7pPr>
      <a:lvl8pPr marL="1259540" algn="r" defTabSz="91404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</a:defRPr>
      </a:lvl8pPr>
      <a:lvl9pPr marL="1679387" algn="r" defTabSz="91404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</a:defRPr>
      </a:lvl9pPr>
    </p:titleStyle>
    <p:bodyStyle>
      <a:lvl1pPr marL="417513" indent="-417513" algn="l" defTabSz="9128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876300" indent="-419100" algn="l" defTabSz="9128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333500" indent="-419100" algn="l" defTabSz="9128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3pPr>
      <a:lvl4pPr marL="1790700" indent="-419100" algn="l" defTabSz="9128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4pPr>
      <a:lvl5pPr marL="2247900" indent="-419100" algn="l" defTabSz="9128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5pPr>
      <a:lvl6pPr marL="2667776" indent="-419847" algn="l" defTabSz="914042" rtl="0" eaLnBrk="1" fontAlgn="base" hangingPunct="1">
        <a:spcBef>
          <a:spcPct val="20000"/>
        </a:spcBef>
        <a:spcAft>
          <a:spcPct val="0"/>
        </a:spcAft>
        <a:buClr>
          <a:srgbClr val="0081C6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6pPr>
      <a:lvl7pPr marL="3087623" indent="-419847" algn="l" defTabSz="914042" rtl="0" eaLnBrk="1" fontAlgn="base" hangingPunct="1">
        <a:spcBef>
          <a:spcPct val="20000"/>
        </a:spcBef>
        <a:spcAft>
          <a:spcPct val="0"/>
        </a:spcAft>
        <a:buClr>
          <a:srgbClr val="0081C6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7pPr>
      <a:lvl8pPr marL="3507470" indent="-419847" algn="l" defTabSz="914042" rtl="0" eaLnBrk="1" fontAlgn="base" hangingPunct="1">
        <a:spcBef>
          <a:spcPct val="20000"/>
        </a:spcBef>
        <a:spcAft>
          <a:spcPct val="0"/>
        </a:spcAft>
        <a:buClr>
          <a:srgbClr val="0081C6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8pPr>
      <a:lvl9pPr marL="3927317" indent="-419847" algn="l" defTabSz="914042" rtl="0" eaLnBrk="1" fontAlgn="base" hangingPunct="1">
        <a:spcBef>
          <a:spcPct val="20000"/>
        </a:spcBef>
        <a:spcAft>
          <a:spcPct val="0"/>
        </a:spcAft>
        <a:buClr>
          <a:srgbClr val="0081C6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19847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39694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59540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79387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099234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19081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38927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58774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524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6" r:id="rId1"/>
    <p:sldLayoutId id="2147493497" r:id="rId2"/>
    <p:sldLayoutId id="2147493498" r:id="rId3"/>
    <p:sldLayoutId id="2147493499" r:id="rId4"/>
    <p:sldLayoutId id="2147493500" r:id="rId5"/>
    <p:sldLayoutId id="2147493501" r:id="rId6"/>
    <p:sldLayoutId id="2147493502" r:id="rId7"/>
    <p:sldLayoutId id="2147493503" r:id="rId8"/>
    <p:sldLayoutId id="2147493504" r:id="rId9"/>
    <p:sldLayoutId id="2147493505" r:id="rId10"/>
    <p:sldLayoutId id="214749350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10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08" r:id="rId1"/>
    <p:sldLayoutId id="2147493509" r:id="rId2"/>
    <p:sldLayoutId id="2147493510" r:id="rId3"/>
    <p:sldLayoutId id="2147493511" r:id="rId4"/>
    <p:sldLayoutId id="2147493512" r:id="rId5"/>
    <p:sldLayoutId id="2147493513" r:id="rId6"/>
    <p:sldLayoutId id="2147493514" r:id="rId7"/>
    <p:sldLayoutId id="2147493515" r:id="rId8"/>
    <p:sldLayoutId id="2147493516" r:id="rId9"/>
    <p:sldLayoutId id="2147493517" r:id="rId10"/>
    <p:sldLayoutId id="214749351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970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20" r:id="rId1"/>
    <p:sldLayoutId id="2147493521" r:id="rId2"/>
    <p:sldLayoutId id="2147493522" r:id="rId3"/>
    <p:sldLayoutId id="2147493523" r:id="rId4"/>
    <p:sldLayoutId id="2147493524" r:id="rId5"/>
    <p:sldLayoutId id="2147493525" r:id="rId6"/>
    <p:sldLayoutId id="2147493526" r:id="rId7"/>
    <p:sldLayoutId id="2147493527" r:id="rId8"/>
    <p:sldLayoutId id="2147493528" r:id="rId9"/>
    <p:sldLayoutId id="2147493529" r:id="rId10"/>
    <p:sldLayoutId id="214749353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10/10/2014</a:t>
            </a:fld>
            <a:endParaRPr lang="en-US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C287B7E-28C0-4B3C-9C30-F273A43BDDD1}" type="slidenum">
              <a:rPr lang="cs-CZ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828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32" r:id="rId1"/>
    <p:sldLayoutId id="2147493533" r:id="rId2"/>
    <p:sldLayoutId id="2147493534" r:id="rId3"/>
    <p:sldLayoutId id="2147493535" r:id="rId4"/>
    <p:sldLayoutId id="2147493536" r:id="rId5"/>
    <p:sldLayoutId id="2147493537" r:id="rId6"/>
    <p:sldLayoutId id="2147493538" r:id="rId7"/>
    <p:sldLayoutId id="2147493539" r:id="rId8"/>
    <p:sldLayoutId id="2147493540" r:id="rId9"/>
    <p:sldLayoutId id="2147493541" r:id="rId10"/>
    <p:sldLayoutId id="214749354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5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44" r:id="rId1"/>
    <p:sldLayoutId id="2147493545" r:id="rId2"/>
    <p:sldLayoutId id="2147493546" r:id="rId3"/>
    <p:sldLayoutId id="2147493547" r:id="rId4"/>
    <p:sldLayoutId id="2147493548" r:id="rId5"/>
    <p:sldLayoutId id="2147493549" r:id="rId6"/>
    <p:sldLayoutId id="2147493550" r:id="rId7"/>
    <p:sldLayoutId id="2147493551" r:id="rId8"/>
    <p:sldLayoutId id="2147493552" r:id="rId9"/>
    <p:sldLayoutId id="2147493553" r:id="rId10"/>
    <p:sldLayoutId id="214749355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921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6" r:id="rId1"/>
    <p:sldLayoutId id="2147493557" r:id="rId2"/>
    <p:sldLayoutId id="2147493558" r:id="rId3"/>
    <p:sldLayoutId id="2147493559" r:id="rId4"/>
    <p:sldLayoutId id="2147493560" r:id="rId5"/>
    <p:sldLayoutId id="2147493561" r:id="rId6"/>
    <p:sldLayoutId id="2147493562" r:id="rId7"/>
    <p:sldLayoutId id="2147493563" r:id="rId8"/>
    <p:sldLayoutId id="2147493564" r:id="rId9"/>
    <p:sldLayoutId id="2147493565" r:id="rId10"/>
    <p:sldLayoutId id="21474935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9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absolvent.cz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9.xml"/><Relationship Id="rId4" Type="http://schemas.openxmlformats.org/officeDocument/2006/relationships/hyperlink" Target="http://ekariera.nuov.cz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9.jpg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jp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vp.cz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hyperlink" Target="http://www.nuv.cz/nzz2" TargetMode="External"/><Relationship Id="rId1" Type="http://schemas.openxmlformats.org/officeDocument/2006/relationships/slideLayout" Target="../slideLayouts/slideLayout9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lis.cz/" TargetMode="External"/><Relationship Id="rId2" Type="http://schemas.openxmlformats.org/officeDocument/2006/relationships/hyperlink" Target="http://www.csicr.cz/" TargetMode="External"/><Relationship Id="rId1" Type="http://schemas.openxmlformats.org/officeDocument/2006/relationships/slideLayout" Target="../slideLayouts/slideLayout103.xml"/><Relationship Id="rId4" Type="http://schemas.openxmlformats.org/officeDocument/2006/relationships/hyperlink" Target="http://www.icils.cz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valuacninastroje.rvp.cz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5" Type="http://schemas.openxmlformats.org/officeDocument/2006/relationships/hyperlink" Target="http://www.nuv.cz/ae" TargetMode="External"/><Relationship Id="rId4" Type="http://schemas.openxmlformats.org/officeDocument/2006/relationships/hyperlink" Target="http://evaluacninastroje.rvp.cz/slovnik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vp.cz/" TargetMode="External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8355"/>
            <a:ext cx="6464300" cy="1143000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latin typeface="Arial" pitchFamily="34" charset="0"/>
                <a:cs typeface="Arial" pitchFamily="34" charset="0"/>
              </a:rPr>
              <a:t>Prezentace vybraných projektů </a:t>
            </a:r>
            <a:r>
              <a:rPr lang="cs-CZ" sz="2400" b="1" dirty="0" err="1" smtClean="0">
                <a:latin typeface="Arial" pitchFamily="34" charset="0"/>
                <a:cs typeface="Arial" pitchFamily="34" charset="0"/>
              </a:rPr>
              <a:t>IPn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2400" b="1" dirty="0" smtClean="0">
                <a:latin typeface="Arial" pitchFamily="34" charset="0"/>
                <a:cs typeface="Arial" pitchFamily="34" charset="0"/>
              </a:rPr>
            </a:br>
            <a:endParaRPr lang="cs-CZ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3899"/>
            <a:ext cx="8467344" cy="3774643"/>
          </a:xfrm>
        </p:spPr>
        <p:txBody>
          <a:bodyPr>
            <a:noAutofit/>
          </a:bodyPr>
          <a:lstStyle/>
          <a:p>
            <a:pPr marL="7351713" indent="-7351713">
              <a:buNone/>
            </a:pPr>
            <a:r>
              <a:rPr lang="cs-CZ" sz="1400" dirty="0" smtClean="0"/>
              <a:t>Podpora </a:t>
            </a:r>
            <a:r>
              <a:rPr lang="cs-CZ" sz="1400" dirty="0"/>
              <a:t>činnosti základního uměleckého školství při zavádění nového kurikula praxe </a:t>
            </a:r>
            <a:r>
              <a:rPr lang="cs-CZ" sz="1400" b="1" dirty="0" smtClean="0"/>
              <a:t>- PILOT ZUŠ</a:t>
            </a:r>
          </a:p>
          <a:p>
            <a:pPr marL="7351713" indent="-7351713">
              <a:buNone/>
              <a:tabLst>
                <a:tab pos="7351713" algn="l"/>
              </a:tabLst>
            </a:pPr>
            <a:endParaRPr lang="cs-CZ" sz="800" dirty="0" smtClean="0">
              <a:cs typeface="Consolas" pitchFamily="49" charset="0"/>
            </a:endParaRPr>
          </a:p>
          <a:p>
            <a:pPr marL="7351713" indent="-7337425">
              <a:buNone/>
            </a:pPr>
            <a:r>
              <a:rPr lang="cs-CZ" sz="1400" dirty="0"/>
              <a:t>Autoevaluace – Vytváření systému a podpora škol v oblasti vlastního hodnocení aneb </a:t>
            </a:r>
            <a:r>
              <a:rPr lang="cs-CZ" sz="1400" b="1" dirty="0"/>
              <a:t>Cesta </a:t>
            </a:r>
            <a:r>
              <a:rPr lang="cs-CZ" sz="1400" b="1" dirty="0" smtClean="0"/>
              <a:t>ke kvalitě</a:t>
            </a:r>
            <a:r>
              <a:rPr lang="cs-CZ" sz="1400" dirty="0" smtClean="0"/>
              <a:t> </a:t>
            </a:r>
          </a:p>
          <a:p>
            <a:pPr marL="7351713" indent="-7337425">
              <a:buNone/>
            </a:pPr>
            <a:endParaRPr lang="cs-CZ" sz="800" dirty="0" smtClean="0">
              <a:cs typeface="Consolas" pitchFamily="49" charset="0"/>
            </a:endParaRPr>
          </a:p>
          <a:p>
            <a:pPr>
              <a:buNone/>
            </a:pPr>
            <a:r>
              <a:rPr lang="cs-CZ" sz="1400" dirty="0" smtClean="0">
                <a:cs typeface="Consolas" pitchFamily="49" charset="0"/>
              </a:rPr>
              <a:t>Podpora učitelů gymnázií jako pilířů kvality gymnaziálního vzdělávání </a:t>
            </a:r>
            <a:r>
              <a:rPr lang="cs-CZ" sz="1400" b="1" dirty="0" smtClean="0">
                <a:cs typeface="Consolas" pitchFamily="49" charset="0"/>
              </a:rPr>
              <a:t>- KURIKULUM G</a:t>
            </a:r>
          </a:p>
          <a:p>
            <a:pPr>
              <a:buNone/>
            </a:pPr>
            <a:endParaRPr lang="cs-CZ" sz="800" b="1" dirty="0" smtClean="0">
              <a:cs typeface="Consolas" pitchFamily="49" charset="0"/>
            </a:endParaRPr>
          </a:p>
          <a:p>
            <a:pPr>
              <a:buNone/>
            </a:pPr>
            <a:r>
              <a:rPr lang="cs-CZ" sz="1400" dirty="0">
                <a:cs typeface="Consolas" pitchFamily="49" charset="0"/>
              </a:rPr>
              <a:t>Kariérové poradenství v podmínkách kurikulární reformy </a:t>
            </a:r>
            <a:r>
              <a:rPr lang="cs-CZ" sz="1400" dirty="0" smtClean="0">
                <a:cs typeface="Consolas" pitchFamily="49" charset="0"/>
              </a:rPr>
              <a:t>- </a:t>
            </a:r>
            <a:r>
              <a:rPr lang="cs-CZ" sz="1400" b="1" dirty="0" smtClean="0">
                <a:cs typeface="Consolas" pitchFamily="49" charset="0"/>
              </a:rPr>
              <a:t>VIP II</a:t>
            </a:r>
          </a:p>
          <a:p>
            <a:pPr>
              <a:buNone/>
            </a:pPr>
            <a:endParaRPr lang="cs-CZ" sz="800" b="1" dirty="0" smtClean="0">
              <a:cs typeface="Consolas" pitchFamily="49" charset="0"/>
            </a:endParaRPr>
          </a:p>
          <a:p>
            <a:pPr>
              <a:buNone/>
            </a:pPr>
            <a:r>
              <a:rPr lang="cs-CZ" sz="1400" dirty="0"/>
              <a:t>Metodická podpora růstu kvality učitelské profese - </a:t>
            </a:r>
            <a:r>
              <a:rPr lang="cs-CZ" sz="1400" b="1" dirty="0">
                <a:cs typeface="Consolas" pitchFamily="49" charset="0"/>
              </a:rPr>
              <a:t>METODIKA II</a:t>
            </a:r>
          </a:p>
          <a:p>
            <a:pPr>
              <a:buNone/>
            </a:pPr>
            <a:endParaRPr lang="cs-CZ" sz="800" b="1" dirty="0" smtClean="0">
              <a:cs typeface="Consolas" pitchFamily="49" charset="0"/>
            </a:endParaRPr>
          </a:p>
          <a:p>
            <a:pPr>
              <a:buNone/>
            </a:pPr>
            <a:r>
              <a:rPr lang="cs-CZ" sz="1400" dirty="0"/>
              <a:t>Nová závěrečná </a:t>
            </a:r>
            <a:r>
              <a:rPr lang="cs-CZ" sz="1400" dirty="0" smtClean="0"/>
              <a:t>zkouška </a:t>
            </a:r>
            <a:r>
              <a:rPr lang="cs-CZ" sz="1400" b="1" dirty="0" smtClean="0"/>
              <a:t>- NZZ</a:t>
            </a:r>
          </a:p>
          <a:p>
            <a:pPr>
              <a:buNone/>
            </a:pPr>
            <a:endParaRPr lang="cs-CZ" sz="800" dirty="0" smtClean="0">
              <a:cs typeface="Consolas" pitchFamily="49" charset="0"/>
            </a:endParaRPr>
          </a:p>
          <a:p>
            <a:pPr>
              <a:buNone/>
            </a:pPr>
            <a:r>
              <a:rPr lang="cs-CZ" sz="1400" dirty="0" smtClean="0">
                <a:cs typeface="Consolas" pitchFamily="49" charset="0"/>
              </a:rPr>
              <a:t>Nová </a:t>
            </a:r>
            <a:r>
              <a:rPr lang="cs-CZ" sz="1400" dirty="0">
                <a:cs typeface="Consolas" pitchFamily="49" charset="0"/>
              </a:rPr>
              <a:t>závěrečná </a:t>
            </a:r>
            <a:r>
              <a:rPr lang="cs-CZ" sz="1400" dirty="0" smtClean="0">
                <a:cs typeface="Consolas" pitchFamily="49" charset="0"/>
              </a:rPr>
              <a:t>zkouška 2 </a:t>
            </a:r>
            <a:r>
              <a:rPr lang="cs-CZ" sz="1400" b="1" dirty="0" smtClean="0">
                <a:cs typeface="Consolas" pitchFamily="49" charset="0"/>
              </a:rPr>
              <a:t>- NZZ 2</a:t>
            </a:r>
          </a:p>
          <a:p>
            <a:pPr>
              <a:buNone/>
            </a:pPr>
            <a:endParaRPr lang="cs-CZ" sz="800" b="1" dirty="0" smtClean="0">
              <a:cs typeface="Consolas" pitchFamily="49" charset="0"/>
            </a:endParaRPr>
          </a:p>
          <a:p>
            <a:pPr>
              <a:buNone/>
            </a:pPr>
            <a:r>
              <a:rPr lang="cs-CZ" sz="1400" dirty="0"/>
              <a:t>Proměna středních škol v centra celoživotního učení </a:t>
            </a:r>
            <a:r>
              <a:rPr lang="cs-CZ" sz="1400" dirty="0" smtClean="0"/>
              <a:t>- UNIV </a:t>
            </a:r>
          </a:p>
          <a:p>
            <a:pPr marL="6723063" indent="-6723063">
              <a:buNone/>
            </a:pPr>
            <a:endParaRPr lang="cs-CZ" sz="800" dirty="0" smtClean="0"/>
          </a:p>
          <a:p>
            <a:pPr marL="6723063" indent="-6723063">
              <a:buNone/>
            </a:pPr>
            <a:r>
              <a:rPr lang="cs-CZ" sz="1400" dirty="0" smtClean="0"/>
              <a:t>Realizace </a:t>
            </a:r>
            <a:r>
              <a:rPr lang="cs-CZ" sz="1400" dirty="0"/>
              <a:t>mezinárodních výzkumů v oblasti celoživotního učení a zveřejnění jejich </a:t>
            </a:r>
            <a:r>
              <a:rPr lang="cs-CZ" sz="1400" dirty="0" smtClean="0"/>
              <a:t>výsledků -</a:t>
            </a:r>
            <a:r>
              <a:rPr lang="cs-CZ" sz="1400" dirty="0"/>
              <a:t> </a:t>
            </a:r>
            <a:r>
              <a:rPr lang="cs-CZ" sz="1400" b="1" dirty="0"/>
              <a:t>Kompetence III</a:t>
            </a:r>
            <a:r>
              <a:rPr lang="cs-CZ" sz="1400" b="1" dirty="0" smtClean="0"/>
              <a:t> </a:t>
            </a:r>
            <a:endParaRPr lang="cs-CZ" sz="1400" b="1" dirty="0">
              <a:cs typeface="Consolas" pitchFamily="49" charset="0"/>
            </a:endParaRPr>
          </a:p>
          <a:p>
            <a:pPr>
              <a:buNone/>
            </a:pPr>
            <a:endParaRPr lang="cs-CZ" sz="1400" b="1" dirty="0">
              <a:cs typeface="Consolas" pitchFamily="49" charset="0"/>
            </a:endParaRPr>
          </a:p>
          <a:p>
            <a:pPr>
              <a:buNone/>
            </a:pPr>
            <a:endParaRPr lang="cs-CZ" sz="1600" b="1" dirty="0" smtClean="0">
              <a:cs typeface="Consolas" pitchFamily="49" charset="0"/>
            </a:endParaRPr>
          </a:p>
          <a:p>
            <a:pPr>
              <a:buNone/>
            </a:pPr>
            <a:endParaRPr lang="cs-CZ" sz="1600" b="1" dirty="0" smtClean="0">
              <a:cs typeface="Consolas" pitchFamily="49" charset="0"/>
            </a:endParaRPr>
          </a:p>
          <a:p>
            <a:pPr>
              <a:buNone/>
            </a:pPr>
            <a:r>
              <a:rPr lang="cs-CZ" sz="1600" b="1" dirty="0" smtClean="0">
                <a:cs typeface="Consolas" pitchFamily="49" charset="0"/>
              </a:rPr>
              <a:t>Jitka Pohanková, NÚV</a:t>
            </a:r>
          </a:p>
          <a:p>
            <a:pPr>
              <a:buNone/>
            </a:pPr>
            <a:endParaRPr lang="cs-CZ" sz="1600" b="1" dirty="0"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6646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47675" y="451012"/>
            <a:ext cx="8485187" cy="206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55264">
              <a:lnSpc>
                <a:spcPct val="80000"/>
              </a:lnSpc>
              <a:defRPr/>
            </a:pPr>
            <a:endParaRPr lang="cs-CZ" sz="1544" b="1" dirty="0" smtClean="0">
              <a:solidFill>
                <a:srgbClr val="E37F07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defTabSz="955264">
              <a:lnSpc>
                <a:spcPct val="80000"/>
              </a:lnSpc>
              <a:buFont typeface="Arial"/>
              <a:buNone/>
              <a:defRPr/>
            </a:pPr>
            <a:r>
              <a:rPr lang="cs-CZ" sz="3600" b="1" dirty="0" smtClean="0">
                <a:solidFill>
                  <a:srgbClr val="F89828"/>
                </a:solidFill>
              </a:rPr>
              <a:t>Kariérové poradenství </a:t>
            </a:r>
          </a:p>
          <a:p>
            <a:pPr marL="0" indent="0" defTabSz="955264">
              <a:lnSpc>
                <a:spcPct val="80000"/>
              </a:lnSpc>
              <a:buFont typeface="Arial"/>
              <a:buNone/>
              <a:defRPr/>
            </a:pPr>
            <a:r>
              <a:rPr lang="cs-CZ" sz="3600" b="1" dirty="0" smtClean="0">
                <a:solidFill>
                  <a:srgbClr val="F89828"/>
                </a:solidFill>
              </a:rPr>
              <a:t>v podmínkách kurikulární reformy</a:t>
            </a:r>
            <a:endParaRPr lang="cs-CZ" sz="3600" b="1" dirty="0">
              <a:solidFill>
                <a:srgbClr val="F89828"/>
              </a:solidFill>
            </a:endParaRPr>
          </a:p>
        </p:txBody>
      </p:sp>
      <p:pic>
        <p:nvPicPr>
          <p:cNvPr id="5" name="Picture 7" descr="ISApl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3531527"/>
            <a:ext cx="969963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ekarie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304278"/>
            <a:ext cx="1266825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VIpI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2394798"/>
            <a:ext cx="795338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3" y="1965211"/>
            <a:ext cx="6091237" cy="330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élník 8"/>
          <p:cNvSpPr/>
          <p:nvPr/>
        </p:nvSpPr>
        <p:spPr>
          <a:xfrm>
            <a:off x="447674" y="5543914"/>
            <a:ext cx="81169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prstClr val="black"/>
                </a:solidFill>
                <a:sym typeface="Wingdings"/>
              </a:rPr>
              <a:t>  </a:t>
            </a:r>
            <a:r>
              <a:rPr lang="cs-CZ" sz="2000" b="1" dirty="0" smtClean="0">
                <a:solidFill>
                  <a:prstClr val="black"/>
                </a:solidFill>
              </a:rPr>
              <a:t>1.5.2010 </a:t>
            </a:r>
            <a:r>
              <a:rPr lang="cs-CZ" sz="2000" b="1" dirty="0">
                <a:solidFill>
                  <a:prstClr val="black"/>
                </a:solidFill>
              </a:rPr>
              <a:t>- </a:t>
            </a:r>
            <a:r>
              <a:rPr lang="cs-CZ" sz="2000" b="1" dirty="0" smtClean="0">
                <a:solidFill>
                  <a:prstClr val="black"/>
                </a:solidFill>
              </a:rPr>
              <a:t>30.6.2015   </a:t>
            </a:r>
            <a:r>
              <a:rPr lang="cs-CZ" sz="2000" b="1" dirty="0">
                <a:solidFill>
                  <a:prstClr val="black"/>
                </a:solidFill>
                <a:sym typeface="Wingdings"/>
              </a:rPr>
              <a:t></a:t>
            </a:r>
            <a:r>
              <a:rPr lang="cs-CZ" sz="2000" b="1" dirty="0" smtClean="0">
                <a:solidFill>
                  <a:prstClr val="black"/>
                </a:solidFill>
              </a:rPr>
              <a:t>   </a:t>
            </a:r>
            <a:r>
              <a:rPr lang="pl-PL" sz="2000" b="1" dirty="0" smtClean="0">
                <a:solidFill>
                  <a:prstClr val="black"/>
                </a:solidFill>
              </a:rPr>
              <a:t>rozpočet </a:t>
            </a:r>
            <a:r>
              <a:rPr lang="pl-PL" sz="2000" b="1" dirty="0">
                <a:solidFill>
                  <a:prstClr val="black"/>
                </a:solidFill>
              </a:rPr>
              <a:t>projektu </a:t>
            </a:r>
            <a:r>
              <a:rPr lang="pl-PL" sz="2000" b="1" dirty="0" smtClean="0">
                <a:solidFill>
                  <a:prstClr val="black"/>
                </a:solidFill>
              </a:rPr>
              <a:t> 59 </a:t>
            </a:r>
            <a:r>
              <a:rPr lang="pl-PL" sz="2000" b="1" dirty="0">
                <a:solidFill>
                  <a:prstClr val="black"/>
                </a:solidFill>
              </a:rPr>
              <a:t>632 813,- </a:t>
            </a:r>
            <a:r>
              <a:rPr lang="pl-PL" sz="2000" b="1" dirty="0" smtClean="0">
                <a:solidFill>
                  <a:prstClr val="black"/>
                </a:solidFill>
              </a:rPr>
              <a:t>Kč   </a:t>
            </a:r>
            <a:r>
              <a:rPr lang="cs-CZ" sz="2000" b="1" dirty="0">
                <a:solidFill>
                  <a:prstClr val="black"/>
                </a:solidFill>
                <a:sym typeface="Wingdings"/>
              </a:rPr>
              <a:t></a:t>
            </a:r>
            <a:endParaRPr lang="cs-CZ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2072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FFC000"/>
                </a:solidFill>
              </a:rPr>
              <a:t> </a:t>
            </a:r>
            <a:r>
              <a:rPr lang="cs-CZ" sz="2800" b="1" dirty="0" smtClean="0">
                <a:solidFill>
                  <a:srgbClr val="F27D00"/>
                </a:solidFill>
              </a:rPr>
              <a:t>CÍLE </a:t>
            </a:r>
            <a:r>
              <a:rPr lang="cs-CZ" sz="2800" b="1" dirty="0">
                <a:solidFill>
                  <a:srgbClr val="F27D00"/>
                </a:solidFill>
              </a:rPr>
              <a:t>PROJEKTU VIP Kariéra II - KP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rozšíření </a:t>
            </a:r>
            <a:r>
              <a:rPr lang="cs-CZ" dirty="0"/>
              <a:t>a zkvalitnění informační, vzdělávací a metodické </a:t>
            </a:r>
            <a:r>
              <a:rPr lang="cs-CZ" dirty="0" smtClean="0"/>
              <a:t>podpory kariérového </a:t>
            </a:r>
            <a:r>
              <a:rPr lang="cs-CZ" dirty="0"/>
              <a:t>poradenství a vzdělávání ve školách </a:t>
            </a:r>
            <a:r>
              <a:rPr lang="cs-CZ" dirty="0" smtClean="0"/>
              <a:t>a </a:t>
            </a:r>
          </a:p>
          <a:p>
            <a:r>
              <a:rPr lang="cs-CZ" dirty="0" smtClean="0"/>
              <a:t>vytvoření </a:t>
            </a:r>
            <a:r>
              <a:rPr lang="cs-CZ" dirty="0"/>
              <a:t>vazby na služby celoživotního poradenství</a:t>
            </a:r>
          </a:p>
          <a:p>
            <a:pPr>
              <a:buFont typeface="Wingdings" pitchFamily="2" charset="2"/>
              <a:buChar char="Ø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029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463280" cy="812481"/>
          </a:xfrm>
        </p:spPr>
        <p:txBody>
          <a:bodyPr>
            <a:normAutofit fontScale="90000"/>
          </a:bodyPr>
          <a:lstStyle/>
          <a:p>
            <a:r>
              <a:rPr lang="cs-CZ" sz="3600" b="1" dirty="0" smtClean="0">
                <a:solidFill>
                  <a:srgbClr val="F27D00"/>
                </a:solidFill>
              </a:rPr>
              <a:t>VÝSLEDKY PROJEKTU </a:t>
            </a:r>
            <a:r>
              <a:rPr lang="cs-CZ" sz="3600" b="1" dirty="0">
                <a:solidFill>
                  <a:srgbClr val="F27D00"/>
                </a:solidFill>
              </a:rPr>
              <a:t>VIP Kariéra II - KP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87121"/>
            <a:ext cx="8229600" cy="49276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sz="4400" b="1" dirty="0">
                <a:solidFill>
                  <a:srgbClr val="F27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Informační systém</a:t>
            </a:r>
            <a:r>
              <a:rPr lang="cs-CZ" sz="4400" dirty="0">
                <a:solidFill>
                  <a:srgbClr val="F27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integrujícího informace z oblasti vzdělávání a trhu práce ISA+  na </a:t>
            </a:r>
            <a:r>
              <a:rPr lang="cs-CZ" sz="4400" u="sng" dirty="0">
                <a:hlinkClick r:id="rId3"/>
              </a:rPr>
              <a:t>www.infoabsolvent.cz</a:t>
            </a:r>
            <a:endParaRPr lang="cs-CZ" sz="4400" dirty="0"/>
          </a:p>
          <a:p>
            <a:r>
              <a:rPr lang="cs-CZ" b="1" dirty="0" smtClean="0"/>
              <a:t>KAM </a:t>
            </a:r>
            <a:r>
              <a:rPr lang="cs-CZ" b="1" dirty="0"/>
              <a:t>NA ŠKOLU - </a:t>
            </a:r>
            <a:r>
              <a:rPr lang="cs-CZ" b="1" dirty="0" smtClean="0"/>
              <a:t> výběr podle </a:t>
            </a:r>
            <a:r>
              <a:rPr lang="cs-CZ" b="1" dirty="0"/>
              <a:t>oboru, školy, povolání, videa, obrázků + </a:t>
            </a:r>
            <a:r>
              <a:rPr lang="cs-CZ" b="1" dirty="0" err="1"/>
              <a:t>Profitest</a:t>
            </a:r>
            <a:endParaRPr lang="cs-CZ" dirty="0"/>
          </a:p>
          <a:p>
            <a:r>
              <a:rPr lang="cs-CZ" b="1" dirty="0"/>
              <a:t>ABSOLVENTI ŠKOL A TRH </a:t>
            </a:r>
            <a:r>
              <a:rPr lang="cs-CZ" b="1" dirty="0" smtClean="0"/>
              <a:t>PRÁCE – informace o přechodu absolventů na na trh práce a jejich uplatnění, požadavky zaměstnavatelů, nezaměstnanost a zaměstnanost</a:t>
            </a:r>
            <a:endParaRPr lang="cs-CZ" dirty="0" smtClean="0"/>
          </a:p>
          <a:p>
            <a:r>
              <a:rPr lang="cs-CZ" b="1" dirty="0" smtClean="0"/>
              <a:t>BEZ </a:t>
            </a:r>
            <a:r>
              <a:rPr lang="cs-CZ" b="1" dirty="0"/>
              <a:t>BARIÉR až na trh </a:t>
            </a:r>
            <a:r>
              <a:rPr lang="cs-CZ" b="1" dirty="0" smtClean="0"/>
              <a:t>práce - informace </a:t>
            </a:r>
            <a:r>
              <a:rPr lang="cs-CZ" b="1" dirty="0"/>
              <a:t>pro žáky se se zdravotním postižením</a:t>
            </a:r>
            <a:endParaRPr lang="cs-CZ" dirty="0"/>
          </a:p>
          <a:p>
            <a:r>
              <a:rPr lang="cs-CZ" b="1" dirty="0"/>
              <a:t>JAK NA TO - rady a doporučení jak si vybrat obor, přihlásit se a </a:t>
            </a:r>
            <a:r>
              <a:rPr lang="cs-CZ" b="1" dirty="0" smtClean="0"/>
              <a:t>studovat</a:t>
            </a:r>
            <a:r>
              <a:rPr lang="cs-CZ" b="1" dirty="0"/>
              <a:t> </a:t>
            </a:r>
            <a:endParaRPr lang="cs-CZ" dirty="0"/>
          </a:p>
          <a:p>
            <a:pPr marL="0" indent="0">
              <a:buNone/>
            </a:pPr>
            <a:r>
              <a:rPr lang="cs-CZ" sz="4500" b="1" dirty="0">
                <a:solidFill>
                  <a:srgbClr val="F27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</a:t>
            </a:r>
            <a:r>
              <a:rPr lang="cs-CZ" sz="4500" b="1" dirty="0" err="1">
                <a:solidFill>
                  <a:srgbClr val="F27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learningový</a:t>
            </a:r>
            <a:r>
              <a:rPr lang="cs-CZ" sz="4500" b="1" dirty="0">
                <a:solidFill>
                  <a:srgbClr val="F27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systém eKariéra+ na </a:t>
            </a:r>
            <a:r>
              <a:rPr lang="cs-CZ" sz="4500" u="sng" dirty="0" smtClean="0">
                <a:hlinkClick r:id="rId4"/>
              </a:rPr>
              <a:t>http</a:t>
            </a:r>
            <a:r>
              <a:rPr lang="cs-CZ" sz="4500" u="sng" dirty="0">
                <a:hlinkClick r:id="rId4"/>
              </a:rPr>
              <a:t>://ekariera.nuov.cz</a:t>
            </a:r>
            <a:r>
              <a:rPr lang="cs-CZ" sz="4500" dirty="0"/>
              <a:t> </a:t>
            </a:r>
          </a:p>
          <a:p>
            <a:r>
              <a:rPr lang="cs-CZ" b="1" dirty="0"/>
              <a:t>Pro vzdělávání poskytovatelů kariérového poradenství – přes 3500 účastníků řízeného studia – nyní volný přístup</a:t>
            </a:r>
          </a:p>
          <a:p>
            <a:pPr>
              <a:buFont typeface="Wingdings" pitchFamily="2" charset="2"/>
              <a:buChar char="Ø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969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0581" y="1125214"/>
            <a:ext cx="5851963" cy="4681571"/>
          </a:xfrm>
          <a:prstGeom prst="rect">
            <a:avLst/>
          </a:prstGeom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037" y="2710583"/>
            <a:ext cx="1742427" cy="2612135"/>
          </a:xfrm>
          <a:prstGeom prst="rect">
            <a:avLst/>
          </a:prstGeom>
          <a:noFill/>
          <a:ln w="222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577" y="4934527"/>
            <a:ext cx="1547147" cy="163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16654">
            <a:off x="6686333" y="4163300"/>
            <a:ext cx="1891013" cy="246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86897">
            <a:off x="6687888" y="3089143"/>
            <a:ext cx="1887059" cy="246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10699">
            <a:off x="6710637" y="1943039"/>
            <a:ext cx="1876409" cy="246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0000">
            <a:off x="6695617" y="853113"/>
            <a:ext cx="1872442" cy="246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724" y="4669902"/>
            <a:ext cx="1539192" cy="163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8" t="5403" r="25472" b="9123"/>
          <a:stretch/>
        </p:blipFill>
        <p:spPr bwMode="auto">
          <a:xfrm>
            <a:off x="-46090" y="-97484"/>
            <a:ext cx="1875871" cy="26121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-46090" y="4278328"/>
            <a:ext cx="1738520" cy="261213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1016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Obrázek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27" t="11276" r="26634" b="5745"/>
          <a:stretch>
            <a:fillRect/>
          </a:stretch>
        </p:blipFill>
        <p:spPr bwMode="auto">
          <a:xfrm>
            <a:off x="508695" y="1730923"/>
            <a:ext cx="1748009" cy="261213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923" y="355"/>
            <a:ext cx="2077910" cy="146932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40" y="-22203"/>
            <a:ext cx="2077910" cy="146932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445" y="911"/>
            <a:ext cx="2077123" cy="146877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282" y="5238338"/>
            <a:ext cx="1551078" cy="163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bdélník 10"/>
          <p:cNvSpPr/>
          <p:nvPr/>
        </p:nvSpPr>
        <p:spPr>
          <a:xfrm rot="20403702">
            <a:off x="238163" y="2324535"/>
            <a:ext cx="1860828" cy="830997"/>
          </a:xfrm>
          <a:prstGeom prst="rect">
            <a:avLst/>
          </a:prstGeom>
          <a:ln>
            <a:solidFill>
              <a:srgbClr val="0070C0"/>
            </a:solidFill>
            <a:bevel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Analytické </a:t>
            </a: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/>
            </a:r>
            <a:b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</a:b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studie</a:t>
            </a:r>
            <a:endParaRPr 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</p:txBody>
      </p:sp>
      <p:sp>
        <p:nvSpPr>
          <p:cNvPr id="21" name="Obdélník 20"/>
          <p:cNvSpPr/>
          <p:nvPr/>
        </p:nvSpPr>
        <p:spPr>
          <a:xfrm rot="1779595">
            <a:off x="6701003" y="2567806"/>
            <a:ext cx="1860828" cy="830997"/>
          </a:xfrm>
          <a:prstGeom prst="rect">
            <a:avLst/>
          </a:prstGeom>
          <a:ln>
            <a:solidFill>
              <a:srgbClr val="0070C0"/>
            </a:solidFill>
            <a:bevel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Souhrnné publikace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1857139" y="-2352"/>
            <a:ext cx="3366794" cy="830997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solidFill>
              <a:srgbClr val="0070C0"/>
            </a:solidFill>
            <a:bevel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Filmové </a:t>
            </a: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ukázky technických povolání </a:t>
            </a:r>
            <a:endParaRPr 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3226755" y="6011951"/>
            <a:ext cx="2738191" cy="830997"/>
          </a:xfrm>
          <a:prstGeom prst="rect">
            <a:avLst/>
          </a:prstGeom>
          <a:solidFill>
            <a:schemeClr val="bg1">
              <a:lumMod val="95000"/>
              <a:alpha val="64000"/>
            </a:schemeClr>
          </a:solidFill>
          <a:ln>
            <a:solidFill>
              <a:srgbClr val="0070C0"/>
            </a:solidFill>
            <a:bevel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CD – vzdělávací nabídka</a:t>
            </a:r>
          </a:p>
        </p:txBody>
      </p:sp>
      <p:sp>
        <p:nvSpPr>
          <p:cNvPr id="2" name="Ovál 1"/>
          <p:cNvSpPr/>
          <p:nvPr/>
        </p:nvSpPr>
        <p:spPr>
          <a:xfrm>
            <a:off x="4258742" y="1794930"/>
            <a:ext cx="1100665" cy="5588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cs-C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ISA+</a:t>
            </a:r>
            <a:endParaRPr lang="cs-CZ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99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Zástupný symbol pro obsah 2"/>
          <p:cNvSpPr>
            <a:spLocks noGrp="1"/>
          </p:cNvSpPr>
          <p:nvPr>
            <p:ph idx="1"/>
          </p:nvPr>
        </p:nvSpPr>
        <p:spPr>
          <a:xfrm>
            <a:off x="251520" y="1700808"/>
            <a:ext cx="8640961" cy="3960440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r>
              <a:rPr lang="cs-CZ" sz="2600" b="1" dirty="0" smtClean="0">
                <a:solidFill>
                  <a:srgbClr val="FFC000"/>
                </a:solidFill>
              </a:rPr>
              <a:t>Co bylo cílem </a:t>
            </a:r>
          </a:p>
          <a:p>
            <a:pPr marL="457200" lvl="1" indent="0">
              <a:buNone/>
            </a:pPr>
            <a:r>
              <a:rPr lang="cs-CZ" sz="2000" b="1" dirty="0" smtClean="0"/>
              <a:t>Zvýšení </a:t>
            </a:r>
            <a:r>
              <a:rPr lang="cs-CZ" sz="2000" b="1" dirty="0"/>
              <a:t>kvality počátečního vzdělávání </a:t>
            </a:r>
            <a:r>
              <a:rPr lang="cs-CZ" sz="2000" dirty="0"/>
              <a:t>uplatněním nejmodernějších technologií, které zrychlí přenos informací k učitelům a zefektivní využití nových trendů ve vzdělávání.</a:t>
            </a:r>
          </a:p>
          <a:p>
            <a:pPr marL="457200" lvl="1" indent="0">
              <a:buNone/>
            </a:pPr>
            <a:r>
              <a:rPr lang="cs-CZ" sz="2000" dirty="0"/>
              <a:t>Poskytování široké a dostupné </a:t>
            </a:r>
            <a:r>
              <a:rPr lang="cs-CZ" sz="2000" b="1" dirty="0"/>
              <a:t>on-line metodické podpory</a:t>
            </a:r>
            <a:r>
              <a:rPr lang="cs-CZ" sz="2000" dirty="0"/>
              <a:t> učitelům</a:t>
            </a:r>
            <a:br>
              <a:rPr lang="cs-CZ" sz="2000" dirty="0"/>
            </a:br>
            <a:r>
              <a:rPr lang="cs-CZ" sz="2000" dirty="0"/>
              <a:t>a vedoucím pracovníkům.</a:t>
            </a:r>
          </a:p>
          <a:p>
            <a:pPr marL="457200" lvl="1" indent="0">
              <a:buNone/>
            </a:pPr>
            <a:r>
              <a:rPr lang="cs-CZ" sz="2000" dirty="0"/>
              <a:t>Provozování rozsáhlého národního </a:t>
            </a:r>
            <a:r>
              <a:rPr lang="cs-CZ" sz="2000" b="1" dirty="0"/>
              <a:t>úložiště kvalitních a garantovaných učebních materiálů</a:t>
            </a:r>
            <a:r>
              <a:rPr lang="cs-CZ" sz="2000" dirty="0"/>
              <a:t> do výuky. </a:t>
            </a:r>
          </a:p>
          <a:p>
            <a:pPr marL="457200" lvl="1" indent="0">
              <a:buNone/>
            </a:pPr>
            <a:r>
              <a:rPr lang="cs-CZ" sz="2000" dirty="0"/>
              <a:t>Vytvoření nových možností </a:t>
            </a:r>
            <a:r>
              <a:rPr lang="cs-CZ" sz="2000" b="1" dirty="0"/>
              <a:t>spolupráce pro vzájemně se učící učitele</a:t>
            </a:r>
            <a:r>
              <a:rPr lang="cs-CZ" sz="2000" dirty="0"/>
              <a:t>.</a:t>
            </a:r>
          </a:p>
          <a:p>
            <a:pPr marL="457200" lvl="1" indent="0">
              <a:buNone/>
            </a:pPr>
            <a:r>
              <a:rPr lang="cs-CZ" sz="2000" dirty="0"/>
              <a:t>Zvýšení </a:t>
            </a:r>
            <a:r>
              <a:rPr lang="cs-CZ" sz="2000" b="1" dirty="0"/>
              <a:t>využívání informačních a komunikačních technologií </a:t>
            </a:r>
            <a:r>
              <a:rPr lang="cs-CZ" sz="2000" dirty="0"/>
              <a:t>pro sebevzdělávání i výuku, a to samotnými </a:t>
            </a:r>
            <a:r>
              <a:rPr lang="cs-CZ" sz="2000" dirty="0" smtClean="0"/>
              <a:t>učiteli.</a:t>
            </a:r>
          </a:p>
          <a:p>
            <a:pPr marL="457200" lvl="1" indent="0">
              <a:buNone/>
            </a:pPr>
            <a:r>
              <a:rPr lang="cs-CZ" b="1" dirty="0" smtClean="0">
                <a:solidFill>
                  <a:srgbClr val="FFC000"/>
                </a:solidFill>
              </a:rPr>
              <a:t>Respektovaný</a:t>
            </a:r>
            <a:r>
              <a:rPr lang="cs-CZ" b="1" dirty="0">
                <a:solidFill>
                  <a:srgbClr val="FFC000"/>
                </a:solidFill>
              </a:rPr>
              <a:t>, živý portál </a:t>
            </a:r>
            <a:r>
              <a:rPr lang="cs-CZ" b="1" dirty="0" smtClean="0">
                <a:solidFill>
                  <a:srgbClr val="FFC000"/>
                </a:solidFill>
              </a:rPr>
              <a:t>věnovaný </a:t>
            </a:r>
            <a:r>
              <a:rPr lang="cs-CZ" b="1" dirty="0">
                <a:solidFill>
                  <a:srgbClr val="FFC000"/>
                </a:solidFill>
              </a:rPr>
              <a:t>podpoře učitelů v jejich </a:t>
            </a:r>
            <a:r>
              <a:rPr lang="cs-CZ" b="1" dirty="0" smtClean="0">
                <a:solidFill>
                  <a:srgbClr val="FFC000"/>
                </a:solidFill>
              </a:rPr>
              <a:t>profese </a:t>
            </a:r>
            <a:r>
              <a:rPr lang="cs-CZ" b="1" u="sng" dirty="0">
                <a:solidFill>
                  <a:srgbClr val="FFC000"/>
                </a:solidFill>
                <a:hlinkClick r:id="rId3"/>
              </a:rPr>
              <a:t>www.rvp.cz</a:t>
            </a:r>
            <a:endParaRPr lang="cs-CZ" b="1" dirty="0" smtClean="0">
              <a:solidFill>
                <a:srgbClr val="FFC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23527" y="334254"/>
            <a:ext cx="818184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 cap="all" dirty="0" smtClean="0">
                <a:solidFill>
                  <a:srgbClr val="FFC000"/>
                </a:solidFill>
              </a:rPr>
              <a:t>Metodická </a:t>
            </a:r>
            <a:r>
              <a:rPr lang="cs-CZ" sz="2400" b="1" cap="all" dirty="0">
                <a:solidFill>
                  <a:srgbClr val="FFC000"/>
                </a:solidFill>
              </a:rPr>
              <a:t>podpora růstu kvality učitelské profese </a:t>
            </a:r>
            <a:br>
              <a:rPr lang="cs-CZ" sz="2400" b="1" cap="all" dirty="0">
                <a:solidFill>
                  <a:srgbClr val="FFC000"/>
                </a:solidFill>
              </a:rPr>
            </a:br>
            <a:r>
              <a:rPr lang="cs-CZ" sz="2400" b="1" cap="all" dirty="0" smtClean="0">
                <a:solidFill>
                  <a:srgbClr val="FFC000"/>
                </a:solidFill>
              </a:rPr>
              <a:t>Metodika </a:t>
            </a:r>
            <a:r>
              <a:rPr lang="cs-CZ" sz="2400" b="1" cap="all" dirty="0">
                <a:solidFill>
                  <a:srgbClr val="FFC000"/>
                </a:solidFill>
              </a:rPr>
              <a:t>II</a:t>
            </a:r>
            <a:r>
              <a:rPr lang="cs-CZ" sz="2400" b="1" cap="all" dirty="0" smtClean="0">
                <a:solidFill>
                  <a:srgbClr val="FFC000"/>
                </a:solidFill>
              </a:rPr>
              <a:t>.</a:t>
            </a:r>
            <a:r>
              <a:rPr lang="cs-CZ" sz="2400" b="1" spc="50" dirty="0" smtClean="0">
                <a:ln w="11430"/>
                <a:solidFill>
                  <a:srgbClr val="FFC000"/>
                </a:solidFill>
                <a:cs typeface="Arial" pitchFamily="34" charset="0"/>
              </a:rPr>
              <a:t> </a:t>
            </a:r>
            <a:endParaRPr lang="cs-CZ" sz="2400" b="1" spc="50" dirty="0">
              <a:ln w="11430"/>
              <a:solidFill>
                <a:srgbClr val="FFC000"/>
              </a:solidFill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113" y="761952"/>
            <a:ext cx="1543050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425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Obrázek 3" descr="Obrázek 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28575"/>
            <a:ext cx="9180513" cy="678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253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8354"/>
            <a:ext cx="7099540" cy="1233577"/>
          </a:xfrm>
        </p:spPr>
        <p:txBody>
          <a:bodyPr>
            <a:normAutofit fontScale="90000"/>
          </a:bodyPr>
          <a:lstStyle/>
          <a:p>
            <a:pPr algn="l"/>
            <a:r>
              <a:rPr lang="cs-CZ" sz="2800" b="1" dirty="0">
                <a:solidFill>
                  <a:srgbClr val="C00000"/>
                </a:solidFill>
                <a:latin typeface="+mn-lt"/>
                <a:cs typeface="Consolas" pitchFamily="49" charset="0"/>
              </a:rPr>
              <a:t>Nová závěrečná </a:t>
            </a:r>
            <a:r>
              <a:rPr lang="cs-CZ" sz="2800" b="1" dirty="0" smtClean="0">
                <a:solidFill>
                  <a:srgbClr val="C00000"/>
                </a:solidFill>
                <a:latin typeface="+mn-lt"/>
                <a:cs typeface="Consolas" pitchFamily="49" charset="0"/>
              </a:rPr>
              <a:t>zkouška</a:t>
            </a:r>
            <a:br>
              <a:rPr lang="cs-CZ" sz="2800" b="1" dirty="0" smtClean="0">
                <a:solidFill>
                  <a:srgbClr val="C00000"/>
                </a:solidFill>
                <a:latin typeface="+mn-lt"/>
                <a:cs typeface="Consolas" pitchFamily="49" charset="0"/>
              </a:rPr>
            </a:br>
            <a:r>
              <a:rPr lang="cs-CZ" sz="2800" b="1" dirty="0" smtClean="0">
                <a:solidFill>
                  <a:srgbClr val="C00000"/>
                </a:solidFill>
                <a:latin typeface="+mn-lt"/>
                <a:cs typeface="Consolas" pitchFamily="49" charset="0"/>
              </a:rPr>
              <a:t>NZZ, NZZ 2 - </a:t>
            </a:r>
            <a:r>
              <a:rPr lang="cs-CZ" sz="2800" dirty="0" smtClean="0">
                <a:solidFill>
                  <a:srgbClr val="C00000"/>
                </a:solidFill>
                <a:latin typeface="+mn-lt"/>
                <a:cs typeface="Consolas" pitchFamily="49" charset="0"/>
              </a:rPr>
              <a:t>Reforma závěrečné zkoušky v oborech vzdělání s výučním listem</a:t>
            </a:r>
            <a:endParaRPr lang="en-US" sz="2800" dirty="0">
              <a:solidFill>
                <a:srgbClr val="C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540" y="1988457"/>
            <a:ext cx="8445260" cy="410754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sz="2600" b="1" dirty="0" smtClean="0">
                <a:solidFill>
                  <a:srgbClr val="C00000"/>
                </a:solidFill>
              </a:rPr>
              <a:t>Co bylo/je cílem</a:t>
            </a:r>
          </a:p>
          <a:p>
            <a:pPr>
              <a:buNone/>
            </a:pPr>
            <a:r>
              <a:rPr lang="cs-CZ" sz="2600" b="1" dirty="0" smtClean="0">
                <a:solidFill>
                  <a:srgbClr val="C00000"/>
                </a:solidFill>
              </a:rPr>
              <a:t>NZZ</a:t>
            </a:r>
          </a:p>
          <a:p>
            <a:pPr>
              <a:buNone/>
            </a:pPr>
            <a:r>
              <a:rPr lang="cs-CZ" sz="2400" dirty="0" smtClean="0"/>
              <a:t>Vytvořit </a:t>
            </a:r>
            <a:r>
              <a:rPr lang="cs-CZ" sz="2400" dirty="0"/>
              <a:t>jednotná zadání pro závěrečné zkoušky (JZZZ) </a:t>
            </a:r>
            <a:r>
              <a:rPr lang="cs-CZ" sz="2400" dirty="0" smtClean="0"/>
              <a:t>pro </a:t>
            </a:r>
          </a:p>
          <a:p>
            <a:pPr>
              <a:buNone/>
            </a:pPr>
            <a:r>
              <a:rPr lang="cs-CZ" sz="2400" dirty="0" smtClean="0"/>
              <a:t>všechny </a:t>
            </a:r>
            <a:r>
              <a:rPr lang="cs-CZ" sz="2400" dirty="0"/>
              <a:t>obory vzdělání kategorie H (123) a  pro 52 </a:t>
            </a:r>
            <a:r>
              <a:rPr lang="cs-CZ" sz="2400" dirty="0" smtClean="0"/>
              <a:t>oborů</a:t>
            </a:r>
          </a:p>
          <a:p>
            <a:pPr>
              <a:buNone/>
            </a:pPr>
            <a:r>
              <a:rPr lang="cs-CZ" sz="2400" dirty="0" smtClean="0"/>
              <a:t>kategorie E</a:t>
            </a:r>
          </a:p>
          <a:p>
            <a:pPr>
              <a:buNone/>
            </a:pPr>
            <a:r>
              <a:rPr lang="cs-CZ" sz="2400" dirty="0"/>
              <a:t>Zpřístupnit JZZZ všem školám v ČR k </a:t>
            </a:r>
            <a:r>
              <a:rPr lang="cs-CZ" sz="2400" dirty="0" smtClean="0"/>
              <a:t>využití</a:t>
            </a:r>
          </a:p>
          <a:p>
            <a:pPr>
              <a:buNone/>
            </a:pPr>
            <a:r>
              <a:rPr lang="cs-CZ" sz="2400" b="1" dirty="0" smtClean="0">
                <a:solidFill>
                  <a:srgbClr val="C00000"/>
                </a:solidFill>
              </a:rPr>
              <a:t>NZZ 2</a:t>
            </a:r>
          </a:p>
          <a:p>
            <a:pPr>
              <a:buNone/>
            </a:pPr>
            <a:r>
              <a:rPr lang="cs-CZ" sz="2400" dirty="0"/>
              <a:t>Zabezpečit přípravu </a:t>
            </a:r>
            <a:r>
              <a:rPr lang="cs-CZ" sz="2400" b="1" dirty="0">
                <a:solidFill>
                  <a:srgbClr val="0000CC"/>
                </a:solidFill>
              </a:rPr>
              <a:t>jednotných zadání </a:t>
            </a:r>
            <a:r>
              <a:rPr lang="cs-CZ" sz="2400" dirty="0"/>
              <a:t>pro </a:t>
            </a:r>
            <a:r>
              <a:rPr lang="cs-CZ" sz="2400" dirty="0" smtClean="0"/>
              <a:t>závěrečné </a:t>
            </a:r>
          </a:p>
          <a:p>
            <a:pPr>
              <a:buNone/>
            </a:pPr>
            <a:r>
              <a:rPr lang="cs-CZ" sz="2400" dirty="0" smtClean="0"/>
              <a:t>zkoušky </a:t>
            </a:r>
            <a:r>
              <a:rPr lang="cs-CZ" sz="2400" b="1" dirty="0">
                <a:solidFill>
                  <a:srgbClr val="0000CC"/>
                </a:solidFill>
              </a:rPr>
              <a:t>2012/2013 a 2013/14</a:t>
            </a:r>
            <a:r>
              <a:rPr lang="cs-CZ" sz="2400" b="1" dirty="0">
                <a:solidFill>
                  <a:srgbClr val="3333FF"/>
                </a:solidFill>
              </a:rPr>
              <a:t> </a:t>
            </a:r>
            <a:r>
              <a:rPr lang="cs-CZ" sz="2400" dirty="0"/>
              <a:t>ve vazbě na </a:t>
            </a:r>
            <a:r>
              <a:rPr lang="cs-CZ" sz="2400" dirty="0">
                <a:solidFill>
                  <a:srgbClr val="000000"/>
                </a:solidFill>
              </a:rPr>
              <a:t>nové obory </a:t>
            </a:r>
            <a:endParaRPr lang="cs-CZ" sz="2400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cs-CZ" sz="2400" dirty="0" smtClean="0">
                <a:solidFill>
                  <a:srgbClr val="000000"/>
                </a:solidFill>
              </a:rPr>
              <a:t>vzdělání </a:t>
            </a:r>
            <a:r>
              <a:rPr lang="cs-CZ" sz="2400" dirty="0">
                <a:solidFill>
                  <a:srgbClr val="000000"/>
                </a:solidFill>
              </a:rPr>
              <a:t>s rámcovými vzdělávacími programy (RVP) </a:t>
            </a:r>
            <a:r>
              <a:rPr lang="cs-CZ" sz="2400" dirty="0" smtClean="0">
                <a:solidFill>
                  <a:srgbClr val="000000"/>
                </a:solidFill>
              </a:rPr>
              <a:t>a</a:t>
            </a:r>
          </a:p>
          <a:p>
            <a:pPr>
              <a:buNone/>
            </a:pPr>
            <a:r>
              <a:rPr lang="cs-CZ" sz="2400" dirty="0" smtClean="0">
                <a:solidFill>
                  <a:srgbClr val="000000"/>
                </a:solidFill>
              </a:rPr>
              <a:t>kvalifikační </a:t>
            </a:r>
            <a:r>
              <a:rPr lang="cs-CZ" sz="2400" dirty="0">
                <a:solidFill>
                  <a:srgbClr val="000000"/>
                </a:solidFill>
              </a:rPr>
              <a:t>standardy (NSK)</a:t>
            </a:r>
            <a:br>
              <a:rPr lang="cs-CZ" sz="2400" dirty="0">
                <a:solidFill>
                  <a:srgbClr val="000000"/>
                </a:solidFill>
              </a:rPr>
            </a:br>
            <a:endParaRPr lang="cs-CZ" sz="2400" dirty="0"/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endParaRPr lang="cs-CZ" sz="2400" dirty="0"/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endParaRPr lang="cs-CZ" sz="2400" dirty="0"/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endParaRPr lang="cs-CZ" sz="2400" dirty="0"/>
          </a:p>
          <a:p>
            <a:pPr>
              <a:buNone/>
            </a:pPr>
            <a:endParaRPr lang="cs-CZ" sz="2600" b="1" dirty="0" smtClean="0">
              <a:solidFill>
                <a:srgbClr val="FFC000"/>
              </a:solidFill>
            </a:endParaRPr>
          </a:p>
          <a:p>
            <a:pPr>
              <a:buNone/>
            </a:pPr>
            <a:endParaRPr lang="cs-CZ" sz="2600" b="1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6789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2722"/>
            <a:ext cx="8229600" cy="569774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800" dirty="0"/>
              <a:t>JZZZ vzniká ve spolupráci učitelů a </a:t>
            </a:r>
            <a:r>
              <a:rPr lang="cs-CZ" sz="2800" dirty="0" smtClean="0"/>
              <a:t>odborníků z </a:t>
            </a:r>
            <a:r>
              <a:rPr lang="cs-CZ" sz="2800" dirty="0"/>
              <a:t>praxe,  řídí se jednotnými metodickými pokyny </a:t>
            </a:r>
            <a:r>
              <a:rPr lang="cs-CZ" sz="2800" dirty="0" smtClean="0"/>
              <a:t>(spolupracovalo cca 500 autorů ze škol a 75 odborníků z praxe)</a:t>
            </a:r>
          </a:p>
          <a:p>
            <a:pPr>
              <a:buFont typeface="Wingdings" pitchFamily="2" charset="2"/>
              <a:buChar char="Ø"/>
            </a:pPr>
            <a:r>
              <a:rPr lang="cs-CZ" sz="2800" dirty="0"/>
              <a:t>Základním stavebním prvkem pro tvorbu JZZZ je téma obsahující povinné a nepovinné </a:t>
            </a:r>
            <a:r>
              <a:rPr lang="cs-CZ" sz="2800" dirty="0" smtClean="0"/>
              <a:t>části</a:t>
            </a:r>
          </a:p>
          <a:p>
            <a:pPr>
              <a:buFont typeface="Wingdings" pitchFamily="2" charset="2"/>
              <a:buChar char="Ø"/>
            </a:pPr>
            <a:r>
              <a:rPr lang="cs-CZ" sz="2800" dirty="0"/>
              <a:t>Pro tvorbu jednotného zadání se používá program Tvůrce </a:t>
            </a:r>
            <a:r>
              <a:rPr lang="cs-CZ" sz="2800" dirty="0" smtClean="0"/>
              <a:t>JZZZ</a:t>
            </a:r>
          </a:p>
          <a:p>
            <a:pPr>
              <a:buFont typeface="Wingdings" pitchFamily="2" charset="2"/>
              <a:buChar char="Ø"/>
            </a:pPr>
            <a:r>
              <a:rPr lang="cs-CZ" sz="2800" dirty="0"/>
              <a:t>JZZZ zpřístupněna </a:t>
            </a:r>
            <a:r>
              <a:rPr lang="cs-CZ" sz="2800" u="sng" dirty="0"/>
              <a:t>všem školám </a:t>
            </a:r>
            <a:r>
              <a:rPr lang="cs-CZ" sz="2800" dirty="0"/>
              <a:t>na webovém portálu vždy v březnu</a:t>
            </a:r>
          </a:p>
          <a:p>
            <a:pPr>
              <a:buFont typeface="Wingdings" pitchFamily="2" charset="2"/>
              <a:buChar char="Ø"/>
            </a:pPr>
            <a:r>
              <a:rPr lang="cs-CZ" sz="2800" dirty="0"/>
              <a:t>Každá škola </a:t>
            </a:r>
            <a:r>
              <a:rPr lang="cs-CZ" sz="2800" dirty="0" err="1" smtClean="0"/>
              <a:t>obdrželí</a:t>
            </a:r>
            <a:r>
              <a:rPr lang="cs-CZ" sz="2800" dirty="0" smtClean="0"/>
              <a:t> </a:t>
            </a:r>
            <a:r>
              <a:rPr lang="cs-CZ" sz="2800" dirty="0"/>
              <a:t>přístup k JZZZ pro obory, které má ve školském rejstříku </a:t>
            </a:r>
          </a:p>
          <a:p>
            <a:pPr>
              <a:buFont typeface="Wingdings" pitchFamily="2" charset="2"/>
              <a:buChar char="Ø"/>
            </a:pPr>
            <a:endParaRPr lang="cs-CZ" sz="2800" dirty="0"/>
          </a:p>
          <a:p>
            <a:pPr>
              <a:buFont typeface="Wingdings" pitchFamily="2" charset="2"/>
              <a:buChar char="Ø"/>
            </a:pPr>
            <a:endParaRPr lang="cs-CZ" dirty="0"/>
          </a:p>
          <a:p>
            <a:pPr>
              <a:buFont typeface="Wingdings" pitchFamily="2" charset="2"/>
              <a:buChar char="Ø"/>
            </a:pPr>
            <a:endParaRPr lang="cs-CZ" sz="3600" i="1" dirty="0" smtClean="0"/>
          </a:p>
          <a:p>
            <a:pPr>
              <a:buFont typeface="Wingdings" pitchFamily="2" charset="2"/>
              <a:buChar char="Ø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75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8914" y="274639"/>
            <a:ext cx="7757886" cy="1143000"/>
          </a:xfrm>
        </p:spPr>
        <p:txBody>
          <a:bodyPr>
            <a:normAutofit/>
          </a:bodyPr>
          <a:lstStyle/>
          <a:p>
            <a:pPr algn="l"/>
            <a:r>
              <a:rPr lang="cs-CZ" sz="2800" b="1" dirty="0" smtClean="0">
                <a:solidFill>
                  <a:srgbClr val="C00000"/>
                </a:solidFill>
              </a:rPr>
              <a:t>NZZ 2</a:t>
            </a:r>
            <a:endParaRPr lang="cs-CZ" sz="28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cs-CZ" dirty="0" smtClean="0"/>
              <a:t>Rozšíření databáze témat JZZZ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Příprava elektronické realizace písemné </a:t>
            </a:r>
            <a:r>
              <a:rPr lang="cs-CZ" dirty="0" smtClean="0"/>
              <a:t>zkoušky – realizace na PC</a:t>
            </a:r>
            <a:endParaRPr lang="cs-CZ" dirty="0"/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Vývoj </a:t>
            </a:r>
            <a:r>
              <a:rPr lang="cs-CZ" dirty="0"/>
              <a:t>a realizace e-</a:t>
            </a:r>
            <a:r>
              <a:rPr lang="cs-CZ" dirty="0" err="1"/>
              <a:t>learningového</a:t>
            </a:r>
            <a:r>
              <a:rPr lang="cs-CZ" dirty="0"/>
              <a:t> vzdělávání </a:t>
            </a:r>
            <a:r>
              <a:rPr lang="cs-CZ" dirty="0" smtClean="0"/>
              <a:t>autorů témat a učitelů realizujících JZZZ na škole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482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4286" y="1621971"/>
            <a:ext cx="8691113" cy="4822372"/>
          </a:xfrm>
        </p:spPr>
        <p:txBody>
          <a:bodyPr>
            <a:normAutofit fontScale="85000" lnSpcReduction="20000"/>
          </a:bodyPr>
          <a:lstStyle/>
          <a:p>
            <a:pPr marL="342900" lvl="1" indent="-342900">
              <a:buFont typeface="Wingdings" pitchFamily="2" charset="2"/>
              <a:buChar char="Ø"/>
            </a:pPr>
            <a:endParaRPr lang="cs-CZ" sz="3600" dirty="0" smtClean="0"/>
          </a:p>
          <a:p>
            <a:pPr marL="342900" lvl="1" indent="-342900">
              <a:buFont typeface="Wingdings" pitchFamily="2" charset="2"/>
              <a:buChar char="Ø"/>
            </a:pPr>
            <a:r>
              <a:rPr lang="cs-CZ" sz="3600" dirty="0" smtClean="0"/>
              <a:t>443 </a:t>
            </a:r>
            <a:r>
              <a:rPr lang="cs-CZ" sz="3600" dirty="0"/>
              <a:t>škol, tj. 88 % (88,6 % škol s H obory a 84,6 % s obory E), celkově novou závěrečnou zkoušku skládalo </a:t>
            </a:r>
            <a:r>
              <a:rPr lang="cs-CZ" sz="3600" b="1" dirty="0"/>
              <a:t>30 104 žáků </a:t>
            </a:r>
            <a:r>
              <a:rPr lang="cs-CZ" sz="3600" dirty="0"/>
              <a:t>(92,9 %).</a:t>
            </a:r>
            <a:endParaRPr lang="cs-CZ" sz="3200" dirty="0" smtClean="0"/>
          </a:p>
          <a:p>
            <a:pPr marL="342900" lvl="1" indent="-342900">
              <a:buFont typeface="Wingdings" pitchFamily="2" charset="2"/>
              <a:buChar char="Ø"/>
            </a:pPr>
            <a:endParaRPr lang="cs-CZ" sz="3200" dirty="0" smtClean="0"/>
          </a:p>
          <a:p>
            <a:pPr marL="0" lvl="1" indent="0">
              <a:buNone/>
            </a:pPr>
            <a:r>
              <a:rPr lang="cs-CZ" sz="3200" dirty="0" smtClean="0"/>
              <a:t>    Logo</a:t>
            </a:r>
            <a:r>
              <a:rPr lang="cs-CZ" sz="3200" dirty="0"/>
              <a:t>:                   Web: </a:t>
            </a:r>
            <a:r>
              <a:rPr lang="cs-CZ" sz="3200" dirty="0">
                <a:hlinkClick r:id="rId2"/>
              </a:rPr>
              <a:t>http://</a:t>
            </a:r>
            <a:r>
              <a:rPr lang="cs-CZ" sz="3200" dirty="0" smtClean="0">
                <a:hlinkClick r:id="rId2"/>
              </a:rPr>
              <a:t>www.nuv.cz/nzz2</a:t>
            </a:r>
            <a:endParaRPr lang="cs-CZ" sz="3200" dirty="0" smtClean="0"/>
          </a:p>
          <a:p>
            <a:pPr marL="342900" lvl="1" indent="-342900">
              <a:buFont typeface="Wingdings" pitchFamily="2" charset="2"/>
              <a:buChar char="Ø"/>
            </a:pPr>
            <a:endParaRPr lang="cs-CZ" sz="3200" dirty="0" smtClean="0"/>
          </a:p>
          <a:p>
            <a:pPr marL="342900" lvl="1" indent="-342900">
              <a:buFont typeface="Wingdings" pitchFamily="2" charset="2"/>
              <a:buChar char="Ø"/>
            </a:pPr>
            <a:endParaRPr lang="cs-CZ" sz="3200" dirty="0" smtClean="0"/>
          </a:p>
          <a:p>
            <a:pPr marL="0" lvl="1" indent="0">
              <a:buNone/>
            </a:pP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/>
              <a:t/>
            </a:r>
            <a:br>
              <a:rPr lang="cs-CZ" sz="3200" dirty="0"/>
            </a:br>
            <a:endParaRPr lang="cs-CZ" sz="3200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Realizace ve školách </a:t>
            </a:r>
            <a:r>
              <a:rPr lang="cs-CZ" dirty="0" smtClean="0"/>
              <a:t>2013/2014</a:t>
            </a:r>
            <a:endParaRPr lang="cs-CZ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96" y="4224338"/>
            <a:ext cx="1685925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26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38355"/>
            <a:ext cx="7395029" cy="1143000"/>
          </a:xfrm>
        </p:spPr>
        <p:txBody>
          <a:bodyPr>
            <a:normAutofit fontScale="90000"/>
          </a:bodyPr>
          <a:lstStyle/>
          <a:p>
            <a:pPr algn="l" defTabSz="912813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2800" b="1" kern="0" dirty="0">
                <a:solidFill>
                  <a:srgbClr val="C00000"/>
                </a:solidFill>
              </a:rPr>
              <a:t>Co bylo úkolem projektu Pilot ZUŠ </a:t>
            </a:r>
            <a:r>
              <a:rPr lang="cs-CZ" sz="2400" i="1" kern="0" dirty="0">
                <a:solidFill>
                  <a:srgbClr val="C00000"/>
                </a:solidFill>
              </a:rPr>
              <a:t>(a jaké přednosti i nedostatky provázejí vzdělávání na ZUŠ)?</a:t>
            </a:r>
            <a:r>
              <a:rPr lang="cs-CZ" sz="2800" b="1" kern="0" dirty="0">
                <a:solidFill>
                  <a:srgbClr val="C00000"/>
                </a:solidFill>
              </a:rPr>
              <a:t>  </a:t>
            </a:r>
            <a:endParaRPr lang="cs-CZ" sz="2200" kern="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3899"/>
            <a:ext cx="8467344" cy="3774643"/>
          </a:xfrm>
        </p:spPr>
        <p:txBody>
          <a:bodyPr>
            <a:noAutofit/>
          </a:bodyPr>
          <a:lstStyle/>
          <a:p>
            <a:pPr>
              <a:buNone/>
            </a:pPr>
            <a:endParaRPr lang="cs-CZ" sz="1400" b="1" dirty="0">
              <a:cs typeface="Consolas" pitchFamily="49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b="1" dirty="0" smtClean="0">
                <a:cs typeface="Consolas" pitchFamily="49" charset="0"/>
              </a:rPr>
              <a:t>Komplexnost a systematičnost vzdělávání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b="1" dirty="0" smtClean="0">
                <a:cs typeface="Consolas" pitchFamily="49" charset="0"/>
              </a:rPr>
              <a:t>Dostupnost uměleckého vzdělávání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b="1" dirty="0" smtClean="0">
                <a:cs typeface="Consolas" pitchFamily="49" charset="0"/>
              </a:rPr>
              <a:t>Odborné zajištění výuky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b="1" dirty="0" smtClean="0">
                <a:cs typeface="Consolas" pitchFamily="49" charset="0"/>
              </a:rPr>
              <a:t>Celoživotní vzdělávání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b="1" dirty="0" smtClean="0">
                <a:cs typeface="Consolas" pitchFamily="49" charset="0"/>
              </a:rPr>
              <a:t>Týmová spolupráce žáků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b="1" dirty="0" smtClean="0">
                <a:cs typeface="Consolas" pitchFamily="49" charset="0"/>
              </a:rPr>
              <a:t>Individuální přístup k žákovi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b="1" dirty="0" smtClean="0">
                <a:cs typeface="Consolas" pitchFamily="49" charset="0"/>
              </a:rPr>
              <a:t>Generace přicházejících do ZUŠ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b="1" dirty="0" smtClean="0">
                <a:cs typeface="Consolas" pitchFamily="49" charset="0"/>
              </a:rPr>
              <a:t>Kultivace rodičů resp. rodinného prostředí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b="1" dirty="0" smtClean="0">
                <a:cs typeface="Consolas" pitchFamily="49" charset="0"/>
              </a:rPr>
              <a:t>Kulturní život v regionu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b="1" dirty="0" smtClean="0">
                <a:cs typeface="Consolas" pitchFamily="49" charset="0"/>
              </a:rPr>
              <a:t>Tradice uměleckého vzdělávání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1600" b="1" dirty="0" smtClean="0">
              <a:cs typeface="Consolas" pitchFamily="49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sz="1600" b="1" dirty="0" smtClean="0">
              <a:cs typeface="Consolas" pitchFamily="49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sz="1600" b="1" dirty="0" smtClean="0">
              <a:cs typeface="Consolas" pitchFamily="49" charset="0"/>
            </a:endParaRPr>
          </a:p>
          <a:p>
            <a:pPr>
              <a:buNone/>
            </a:pPr>
            <a:endParaRPr lang="cs-CZ" sz="1600" b="1" dirty="0" smtClean="0">
              <a:cs typeface="Consolas" pitchFamily="49" charset="0"/>
            </a:endParaRPr>
          </a:p>
          <a:p>
            <a:pPr>
              <a:buNone/>
            </a:pPr>
            <a:endParaRPr lang="cs-CZ" sz="1600" b="1" dirty="0"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8393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8355"/>
            <a:ext cx="6464300" cy="3524212"/>
          </a:xfrm>
        </p:spPr>
        <p:txBody>
          <a:bodyPr>
            <a:normAutofit/>
          </a:bodyPr>
          <a:lstStyle/>
          <a:p>
            <a:pPr lvl="0"/>
            <a:r>
              <a:rPr lang="cs-CZ" b="1" dirty="0" smtClean="0">
                <a:solidFill>
                  <a:srgbClr val="22BCB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b="1" dirty="0" smtClean="0">
                <a:solidFill>
                  <a:srgbClr val="22BCB9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Zástupný symbol pro obsah 3" descr="UNIV2k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81567" y="423886"/>
            <a:ext cx="1457735" cy="1522413"/>
          </a:xfrm>
        </p:spPr>
      </p:pic>
      <p:sp>
        <p:nvSpPr>
          <p:cNvPr id="8" name="TextovéPole 12"/>
          <p:cNvSpPr txBox="1">
            <a:spLocks noChangeArrowheads="1"/>
          </p:cNvSpPr>
          <p:nvPr/>
        </p:nvSpPr>
        <p:spPr bwMode="auto">
          <a:xfrm>
            <a:off x="882650" y="1946297"/>
            <a:ext cx="7865565" cy="3770263"/>
          </a:xfrm>
          <a:prstGeom prst="rect">
            <a:avLst/>
          </a:prstGeom>
          <a:solidFill>
            <a:schemeClr val="bg1">
              <a:alpha val="5098"/>
            </a:schemeClr>
          </a:solidFill>
          <a:ln w="19050">
            <a:solidFill>
              <a:srgbClr val="22BCB9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altLang="cs-CZ" sz="3200" b="1" dirty="0" smtClean="0">
                <a:solidFill>
                  <a:srgbClr val="000099"/>
                </a:solidFill>
                <a:latin typeface="Calibri" pitchFamily="34" charset="0"/>
              </a:rPr>
              <a:t>Proměna </a:t>
            </a:r>
            <a:r>
              <a:rPr lang="cs-CZ" altLang="cs-CZ" sz="3200" b="1" dirty="0">
                <a:solidFill>
                  <a:srgbClr val="000099"/>
                </a:solidFill>
                <a:latin typeface="Calibri" pitchFamily="34" charset="0"/>
              </a:rPr>
              <a:t>škol v centra celoživotního učení: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§"/>
            </a:pPr>
            <a:r>
              <a:rPr lang="cs-CZ" altLang="cs-CZ" sz="3200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cs-CZ" altLang="cs-CZ" sz="3200" dirty="0">
                <a:solidFill>
                  <a:srgbClr val="000099"/>
                </a:solidFill>
                <a:latin typeface="Calibri" pitchFamily="34" charset="0"/>
              </a:rPr>
              <a:t>Rozvoj profesních kompetencí PP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§"/>
            </a:pPr>
            <a:r>
              <a:rPr lang="cs-CZ" altLang="cs-CZ" sz="3200" dirty="0">
                <a:solidFill>
                  <a:srgbClr val="000099"/>
                </a:solidFill>
                <a:latin typeface="Calibri" pitchFamily="34" charset="0"/>
                <a:sym typeface="Wingdings 2" pitchFamily="18" charset="2"/>
              </a:rPr>
              <a:t> </a:t>
            </a:r>
            <a:r>
              <a:rPr lang="cs-CZ" altLang="cs-CZ" sz="3200" dirty="0">
                <a:solidFill>
                  <a:srgbClr val="000099"/>
                </a:solidFill>
                <a:latin typeface="Calibri" pitchFamily="34" charset="0"/>
              </a:rPr>
              <a:t>Příprava programů DV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§"/>
            </a:pPr>
            <a:r>
              <a:rPr lang="cs-CZ" altLang="cs-CZ" sz="3200" dirty="0">
                <a:solidFill>
                  <a:srgbClr val="000099"/>
                </a:solidFill>
                <a:latin typeface="Calibri" pitchFamily="34" charset="0"/>
              </a:rPr>
              <a:t> Pilotní ověření programů DV</a:t>
            </a:r>
          </a:p>
          <a:p>
            <a:pPr lvl="1">
              <a:buFont typeface="Wingdings" pitchFamily="2" charset="2"/>
              <a:buChar char="§"/>
            </a:pPr>
            <a:r>
              <a:rPr lang="cs-CZ" altLang="cs-CZ" sz="3200" dirty="0">
                <a:solidFill>
                  <a:srgbClr val="000099"/>
                </a:solidFill>
                <a:latin typeface="Calibri" pitchFamily="34" charset="0"/>
              </a:rPr>
              <a:t> Utváření pojetí školy jako centra </a:t>
            </a:r>
            <a:endParaRPr lang="cs-CZ" altLang="cs-CZ" sz="3200" dirty="0" smtClean="0">
              <a:solidFill>
                <a:srgbClr val="000099"/>
              </a:solidFill>
              <a:latin typeface="Calibri" pitchFamily="34" charset="0"/>
            </a:endParaRPr>
          </a:p>
          <a:p>
            <a:pPr lvl="1"/>
            <a:r>
              <a:rPr lang="cs-CZ" altLang="cs-CZ" sz="3200" dirty="0" smtClean="0">
                <a:solidFill>
                  <a:srgbClr val="000099"/>
                </a:solidFill>
                <a:latin typeface="Calibri" pitchFamily="34" charset="0"/>
              </a:rPr>
              <a:t>    celoživotního učení</a:t>
            </a:r>
            <a:endParaRPr lang="cs-CZ" altLang="cs-CZ" sz="3200" dirty="0">
              <a:solidFill>
                <a:srgbClr val="000099"/>
              </a:solidFill>
              <a:latin typeface="Calibri" pitchFamily="34" charset="0"/>
            </a:endParaRPr>
          </a:p>
          <a:p>
            <a:pPr lvl="1">
              <a:spcAft>
                <a:spcPts val="600"/>
              </a:spcAft>
              <a:buFont typeface="Wingdings" pitchFamily="2" charset="2"/>
              <a:buChar char="§"/>
            </a:pPr>
            <a:r>
              <a:rPr lang="cs-CZ" altLang="cs-CZ" sz="3200" dirty="0">
                <a:solidFill>
                  <a:srgbClr val="000099"/>
                </a:solidFill>
                <a:latin typeface="Calibri" pitchFamily="34" charset="0"/>
              </a:rPr>
              <a:t> Vytváření sítí </a:t>
            </a:r>
            <a:r>
              <a:rPr lang="cs-CZ" altLang="cs-CZ" sz="3200" dirty="0" smtClean="0">
                <a:solidFill>
                  <a:srgbClr val="000099"/>
                </a:solidFill>
                <a:latin typeface="Calibri" pitchFamily="34" charset="0"/>
              </a:rPr>
              <a:t>škol</a:t>
            </a:r>
            <a:endParaRPr lang="cs-CZ" altLang="cs-CZ" sz="3200" dirty="0">
              <a:solidFill>
                <a:srgbClr val="00009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9569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dirty="0" smtClean="0">
                <a:solidFill>
                  <a:srgbClr val="22BCB9"/>
                </a:solidFill>
              </a:rPr>
              <a:t>Splnění monitorovacích indikátorů</a:t>
            </a:r>
            <a:endParaRPr lang="cs-CZ" sz="3600" b="1" dirty="0">
              <a:solidFill>
                <a:srgbClr val="22BCB9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800" dirty="0" smtClean="0">
                <a:solidFill>
                  <a:srgbClr val="003399"/>
                </a:solidFill>
              </a:rPr>
              <a:t>Rozvoj profesních kompetencí </a:t>
            </a:r>
            <a:r>
              <a:rPr lang="cs-CZ" sz="2800" b="1" dirty="0" smtClean="0">
                <a:solidFill>
                  <a:srgbClr val="003399"/>
                </a:solidFill>
              </a:rPr>
              <a:t>PP</a:t>
            </a:r>
            <a:r>
              <a:rPr lang="cs-CZ" sz="2800" dirty="0" smtClean="0">
                <a:solidFill>
                  <a:srgbClr val="003399"/>
                </a:solidFill>
              </a:rPr>
              <a:t>    </a:t>
            </a:r>
            <a:r>
              <a:rPr lang="cs-CZ" sz="2800" b="1" dirty="0" smtClean="0">
                <a:solidFill>
                  <a:srgbClr val="003399"/>
                </a:solidFill>
              </a:rPr>
              <a:t>13 282</a:t>
            </a:r>
          </a:p>
          <a:p>
            <a:pPr>
              <a:buNone/>
            </a:pPr>
            <a:r>
              <a:rPr lang="cs-CZ" sz="2800" dirty="0" smtClean="0">
                <a:solidFill>
                  <a:srgbClr val="003399"/>
                </a:solidFill>
              </a:rPr>
              <a:t>    (</a:t>
            </a:r>
            <a:r>
              <a:rPr lang="cs-CZ" sz="2400" dirty="0" smtClean="0">
                <a:solidFill>
                  <a:srgbClr val="003399"/>
                </a:solidFill>
              </a:rPr>
              <a:t>pedagogické projektování; lektorské dovednosti)</a:t>
            </a:r>
            <a:endParaRPr lang="cs-CZ" sz="2800" dirty="0" smtClean="0">
              <a:solidFill>
                <a:srgbClr val="003399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cs-CZ" sz="2800" dirty="0" smtClean="0">
                <a:solidFill>
                  <a:srgbClr val="003399"/>
                </a:solidFill>
              </a:rPr>
              <a:t>Příprava programů DV                            987</a:t>
            </a:r>
          </a:p>
          <a:p>
            <a:pPr>
              <a:buNone/>
            </a:pPr>
            <a:r>
              <a:rPr lang="cs-CZ" sz="2800" dirty="0" smtClean="0">
                <a:solidFill>
                  <a:srgbClr val="003399"/>
                </a:solidFill>
              </a:rPr>
              <a:t>    (</a:t>
            </a:r>
            <a:r>
              <a:rPr lang="cs-CZ" sz="2400" dirty="0" smtClean="0">
                <a:solidFill>
                  <a:srgbClr val="003399"/>
                </a:solidFill>
              </a:rPr>
              <a:t>zapojeno </a:t>
            </a:r>
            <a:r>
              <a:rPr lang="cs-CZ" sz="2400" b="1" dirty="0" smtClean="0">
                <a:solidFill>
                  <a:srgbClr val="003399"/>
                </a:solidFill>
              </a:rPr>
              <a:t>3 741 P</a:t>
            </a:r>
            <a:r>
              <a:rPr lang="cs-CZ" sz="2400" dirty="0" smtClean="0">
                <a:solidFill>
                  <a:srgbClr val="003399"/>
                </a:solidFill>
              </a:rPr>
              <a:t>P)</a:t>
            </a:r>
            <a:endParaRPr lang="cs-CZ" sz="2800" dirty="0" smtClean="0">
              <a:solidFill>
                <a:srgbClr val="003399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cs-CZ" sz="2800" dirty="0" smtClean="0">
                <a:solidFill>
                  <a:srgbClr val="003399"/>
                </a:solidFill>
              </a:rPr>
              <a:t>Pilotní ověření programů DV                   548</a:t>
            </a:r>
          </a:p>
          <a:p>
            <a:pPr>
              <a:buNone/>
            </a:pPr>
            <a:r>
              <a:rPr lang="cs-CZ" sz="2800" dirty="0" smtClean="0">
                <a:solidFill>
                  <a:srgbClr val="003399"/>
                </a:solidFill>
              </a:rPr>
              <a:t>   (</a:t>
            </a:r>
            <a:r>
              <a:rPr lang="cs-CZ" sz="2400" b="1" dirty="0" smtClean="0">
                <a:solidFill>
                  <a:srgbClr val="003399"/>
                </a:solidFill>
              </a:rPr>
              <a:t>2 039 PP </a:t>
            </a:r>
            <a:r>
              <a:rPr lang="cs-CZ" sz="2400" dirty="0" smtClean="0">
                <a:solidFill>
                  <a:srgbClr val="003399"/>
                </a:solidFill>
              </a:rPr>
              <a:t>v roli lektorů; 6 628 účastníků</a:t>
            </a:r>
            <a:r>
              <a:rPr lang="cs-CZ" sz="2800" dirty="0" smtClean="0">
                <a:solidFill>
                  <a:srgbClr val="003399"/>
                </a:solidFill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cs-CZ" sz="2800" dirty="0" smtClean="0">
                <a:solidFill>
                  <a:srgbClr val="003399"/>
                </a:solidFill>
              </a:rPr>
              <a:t>Vytvoření sítí škol, popř. „pověřená“ škola </a:t>
            </a:r>
          </a:p>
          <a:p>
            <a:pPr>
              <a:buNone/>
            </a:pPr>
            <a:r>
              <a:rPr lang="cs-CZ" sz="2400" dirty="0" smtClean="0">
                <a:solidFill>
                  <a:srgbClr val="003399"/>
                </a:solidFill>
              </a:rPr>
              <a:t>     (různá řešení – asociace; o.p.s.; sdružení …)</a:t>
            </a:r>
          </a:p>
          <a:p>
            <a:pPr>
              <a:buNone/>
            </a:pPr>
            <a:r>
              <a:rPr lang="cs-CZ" sz="2400" dirty="0" smtClean="0">
                <a:solidFill>
                  <a:srgbClr val="003399"/>
                </a:solidFill>
              </a:rPr>
              <a:t>   </a:t>
            </a:r>
            <a:endParaRPr lang="cs-CZ" sz="2800" dirty="0" smtClean="0">
              <a:solidFill>
                <a:srgbClr val="003399"/>
              </a:solidFill>
            </a:endParaRPr>
          </a:p>
          <a:p>
            <a:pPr>
              <a:buFont typeface="Wingdings" pitchFamily="2" charset="2"/>
              <a:buChar char="Ø"/>
            </a:pPr>
            <a:endParaRPr lang="cs-CZ" sz="28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65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22BCB9"/>
                </a:solidFill>
              </a:rPr>
              <a:t>Udržitelnost</a:t>
            </a:r>
            <a:endParaRPr lang="cs-CZ" sz="3600" b="1" dirty="0">
              <a:solidFill>
                <a:srgbClr val="22BCB9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28299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cs-CZ" altLang="cs-CZ" sz="2800" b="1" dirty="0" smtClean="0">
                <a:solidFill>
                  <a:srgbClr val="22BCB9"/>
                </a:solidFill>
              </a:rPr>
              <a:t>Zapojení škol do realizace DV: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altLang="cs-CZ" sz="2400" dirty="0" smtClean="0">
                <a:solidFill>
                  <a:srgbClr val="000099"/>
                </a:solidFill>
              </a:rPr>
              <a:t>projektová činnost; kurzy za úhradu; rekvalifikace;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cs-CZ" altLang="cs-CZ" sz="2800" b="1" dirty="0" smtClean="0">
                <a:solidFill>
                  <a:srgbClr val="22BCB9"/>
                </a:solidFill>
              </a:rPr>
              <a:t>Rozvoj vztahů se zaměstnavateli: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cs-CZ" altLang="cs-CZ" sz="2800" b="1" dirty="0" smtClean="0">
                <a:solidFill>
                  <a:srgbClr val="22BCB9"/>
                </a:solidFill>
              </a:rPr>
              <a:t>Nejčastěji vyžívané produkty:</a:t>
            </a:r>
          </a:p>
          <a:p>
            <a:pPr>
              <a:spcBef>
                <a:spcPts val="0"/>
              </a:spcBef>
              <a:buNone/>
            </a:pPr>
            <a:r>
              <a:rPr lang="cs-CZ" altLang="cs-CZ" sz="2400" dirty="0" smtClean="0">
                <a:solidFill>
                  <a:srgbClr val="003399"/>
                </a:solidFill>
              </a:rPr>
              <a:t>-   Šablona a metodika pro tvorbu programů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cs-CZ" altLang="cs-CZ" sz="2800" b="1" dirty="0" smtClean="0">
                <a:solidFill>
                  <a:srgbClr val="22BCB9"/>
                </a:solidFill>
              </a:rPr>
              <a:t>Nejčastěji využívané kompetence:</a:t>
            </a:r>
          </a:p>
          <a:p>
            <a:pPr>
              <a:spcBef>
                <a:spcPts val="0"/>
              </a:spcBef>
              <a:buNone/>
            </a:pPr>
            <a:r>
              <a:rPr lang="cs-CZ" altLang="cs-CZ" sz="2400" dirty="0" smtClean="0">
                <a:solidFill>
                  <a:srgbClr val="003399"/>
                </a:solidFill>
              </a:rPr>
              <a:t>-   Lektorské dovednosti; tvorba programů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cs-CZ" altLang="cs-CZ" sz="2800" b="1" dirty="0" smtClean="0">
                <a:solidFill>
                  <a:srgbClr val="22BCB9"/>
                </a:solidFill>
              </a:rPr>
              <a:t>Často řešené problémy: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altLang="cs-CZ" sz="2400" dirty="0" smtClean="0">
                <a:solidFill>
                  <a:srgbClr val="000099"/>
                </a:solidFill>
              </a:rPr>
              <a:t>pronajímat prostory, vybavení, popř. materiál institucím DV, které vyhrály VZ na rekvalifikace?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altLang="cs-CZ" sz="2400" dirty="0" smtClean="0">
                <a:solidFill>
                  <a:srgbClr val="000099"/>
                </a:solidFill>
              </a:rPr>
              <a:t>jak být úspěšný ve VZ ÚP?</a:t>
            </a:r>
          </a:p>
          <a:p>
            <a:pPr>
              <a:spcBef>
                <a:spcPts val="0"/>
              </a:spcBef>
              <a:buNone/>
            </a:pPr>
            <a:r>
              <a:rPr lang="cs-CZ" altLang="cs-CZ" sz="2800" b="1" u="sng" dirty="0" smtClean="0">
                <a:solidFill>
                  <a:srgbClr val="003399"/>
                </a:solidFill>
              </a:rPr>
              <a:t>Potřebná podpora krajů jako zřizovatelů škol</a:t>
            </a:r>
          </a:p>
          <a:p>
            <a:pPr>
              <a:spcBef>
                <a:spcPts val="0"/>
              </a:spcBef>
              <a:buNone/>
            </a:pPr>
            <a:endParaRPr lang="cs-CZ" altLang="cs-CZ" sz="2800" dirty="0" smtClean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56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275771" y="217714"/>
            <a:ext cx="8541657" cy="1272497"/>
          </a:xfrm>
        </p:spPr>
        <p:txBody>
          <a:bodyPr>
            <a:normAutofit fontScale="90000"/>
          </a:bodyPr>
          <a:lstStyle/>
          <a:p>
            <a:pPr algn="l"/>
            <a:r>
              <a:rPr lang="cs-CZ" sz="2700" b="1" dirty="0" smtClean="0">
                <a:latin typeface="Calibri"/>
                <a:ea typeface="Calibri"/>
                <a:cs typeface="Times New Roman"/>
              </a:rPr>
              <a:t/>
            </a:r>
            <a:br>
              <a:rPr lang="cs-CZ" sz="2700" b="1" dirty="0" smtClean="0">
                <a:latin typeface="Calibri"/>
                <a:ea typeface="Calibri"/>
                <a:cs typeface="Times New Roman"/>
              </a:rPr>
            </a:br>
            <a:r>
              <a:rPr lang="cs-CZ" sz="3100" b="1" dirty="0" smtClean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Kompetence </a:t>
            </a:r>
            <a:r>
              <a:rPr lang="cs-CZ" sz="3100" b="1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III – realizace mezinárodních výzkumů v oblasti celoživotního učení a zveřejnění jejich výsledků</a:t>
            </a:r>
            <a:r>
              <a:rPr lang="cs-CZ" sz="2700" dirty="0">
                <a:solidFill>
                  <a:srgbClr val="FFC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cs-CZ" sz="2700" dirty="0">
                <a:solidFill>
                  <a:srgbClr val="FFC000"/>
                </a:solidFill>
                <a:latin typeface="Calibri"/>
                <a:ea typeface="Calibri"/>
                <a:cs typeface="Times New Roman"/>
              </a:rPr>
            </a:br>
            <a:endParaRPr lang="cs-CZ" dirty="0">
              <a:solidFill>
                <a:srgbClr val="FFC000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cs-CZ" dirty="0">
                <a:latin typeface="Calibri"/>
                <a:ea typeface="Calibri"/>
                <a:cs typeface="Times New Roman"/>
              </a:rPr>
              <a:t>ČŠI partnerem MŠMT v realizaci projektu od 1. 10. 2011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cs-CZ" dirty="0">
                <a:latin typeface="Calibri"/>
                <a:ea typeface="Calibri"/>
                <a:cs typeface="Times New Roman"/>
              </a:rPr>
              <a:t>všechny výstupy projektu a informace o </a:t>
            </a:r>
            <a:r>
              <a:rPr lang="cs-CZ" dirty="0" smtClean="0">
                <a:latin typeface="Calibri"/>
                <a:ea typeface="Calibri"/>
                <a:cs typeface="Times New Roman"/>
              </a:rPr>
              <a:t>projektu na: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cs-CZ" dirty="0" smtClean="0">
                <a:latin typeface="Calibri"/>
                <a:ea typeface="Calibri"/>
                <a:cs typeface="Times New Roman"/>
                <a:hlinkClick r:id="rId2"/>
              </a:rPr>
              <a:t>www.csicr.cz</a:t>
            </a:r>
            <a:r>
              <a:rPr lang="cs-CZ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cs-CZ" u="sng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3"/>
              </a:rPr>
              <a:t>www.talis.cz</a:t>
            </a:r>
            <a:r>
              <a:rPr lang="cs-CZ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cs-CZ" dirty="0" smtClean="0">
                <a:latin typeface="Calibri"/>
                <a:ea typeface="Calibri"/>
                <a:cs typeface="Times New Roman"/>
                <a:hlinkClick r:id="rId4"/>
              </a:rPr>
              <a:t>www.icils.cz</a:t>
            </a:r>
            <a:r>
              <a:rPr lang="cs-CZ" dirty="0" smtClean="0">
                <a:latin typeface="Calibri"/>
                <a:ea typeface="Calibri"/>
                <a:cs typeface="Times New Roman"/>
              </a:rPr>
              <a:t> </a:t>
            </a:r>
            <a:endParaRPr lang="cs-CZ" dirty="0">
              <a:latin typeface="Calibri"/>
              <a:ea typeface="Calibri"/>
              <a:cs typeface="Times New Roman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177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algn="l">
              <a:spcBef>
                <a:spcPct val="20000"/>
              </a:spcBef>
            </a:pPr>
            <a:r>
              <a:rPr lang="cs-CZ" sz="2700" b="1" dirty="0" smtClean="0">
                <a:solidFill>
                  <a:prstClr val="black"/>
                </a:solidFill>
              </a:rPr>
              <a:t/>
            </a:r>
            <a:br>
              <a:rPr lang="cs-CZ" sz="2700" b="1" dirty="0" smtClean="0">
                <a:solidFill>
                  <a:prstClr val="black"/>
                </a:solidFill>
              </a:rPr>
            </a:br>
            <a:r>
              <a:rPr lang="cs-CZ" sz="2700" b="1" dirty="0">
                <a:solidFill>
                  <a:prstClr val="black"/>
                </a:solidFill>
              </a:rPr>
              <a:t/>
            </a:r>
            <a:br>
              <a:rPr lang="cs-CZ" sz="2700" b="1" dirty="0">
                <a:solidFill>
                  <a:prstClr val="black"/>
                </a:solidFill>
              </a:rPr>
            </a:br>
            <a:r>
              <a:rPr lang="cs-CZ" sz="2700" b="1" dirty="0" smtClean="0">
                <a:solidFill>
                  <a:prstClr val="black"/>
                </a:solidFill>
              </a:rPr>
              <a:t>PISA </a:t>
            </a:r>
            <a:r>
              <a:rPr lang="cs-CZ" sz="2700" b="1" dirty="0">
                <a:solidFill>
                  <a:prstClr val="black"/>
                </a:solidFill>
              </a:rPr>
              <a:t>2012 </a:t>
            </a:r>
            <a:r>
              <a:rPr lang="cs-CZ" sz="2700" b="1" dirty="0" err="1">
                <a:solidFill>
                  <a:prstClr val="black"/>
                </a:solidFill>
              </a:rPr>
              <a:t>Problem</a:t>
            </a:r>
            <a:r>
              <a:rPr lang="cs-CZ" sz="2700" b="1" dirty="0">
                <a:solidFill>
                  <a:prstClr val="black"/>
                </a:solidFill>
              </a:rPr>
              <a:t> </a:t>
            </a:r>
            <a:r>
              <a:rPr lang="cs-CZ" sz="2700" b="1" dirty="0" err="1">
                <a:solidFill>
                  <a:prstClr val="black"/>
                </a:solidFill>
              </a:rPr>
              <a:t>Solving</a:t>
            </a:r>
            <a:r>
              <a:rPr lang="cs-CZ" sz="2700" b="1" dirty="0">
                <a:solidFill>
                  <a:prstClr val="black"/>
                </a:solidFill>
              </a:rPr>
              <a:t> </a:t>
            </a:r>
            <a:r>
              <a:rPr lang="cs-CZ" sz="2700" dirty="0">
                <a:solidFill>
                  <a:prstClr val="black"/>
                </a:solidFill>
              </a:rPr>
              <a:t>– zjištění kompetencí patnáctiletých žáků v mezipředmětové oblasti řešení problémů s využitím počítačového prostřed</a:t>
            </a:r>
            <a:r>
              <a:rPr lang="cs-CZ" sz="3000" dirty="0">
                <a:solidFill>
                  <a:prstClr val="black"/>
                </a:solidFill>
              </a:rPr>
              <a:t>í</a:t>
            </a:r>
            <a:br>
              <a:rPr lang="cs-CZ" sz="3000" dirty="0">
                <a:solidFill>
                  <a:prstClr val="black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 smtClean="0"/>
              <a:t>Hlavní </a:t>
            </a:r>
            <a:r>
              <a:rPr lang="cs-CZ" dirty="0"/>
              <a:t>sběr dat 26. 3. – 20. 4. </a:t>
            </a:r>
            <a:r>
              <a:rPr lang="cs-CZ" dirty="0" smtClean="0"/>
              <a:t>2012:</a:t>
            </a:r>
          </a:p>
          <a:p>
            <a:pPr marL="0" lvl="0" indent="0">
              <a:buNone/>
            </a:pPr>
            <a:r>
              <a:rPr lang="cs-CZ" dirty="0" smtClean="0"/>
              <a:t>   297 </a:t>
            </a:r>
            <a:r>
              <a:rPr lang="cs-CZ" dirty="0"/>
              <a:t>škol (2 800 žáků)</a:t>
            </a:r>
          </a:p>
          <a:p>
            <a:pPr lvl="0"/>
            <a:r>
              <a:rPr lang="cs-CZ" dirty="0"/>
              <a:t>Zveřejnění výsledků </a:t>
            </a:r>
          </a:p>
          <a:p>
            <a:pPr lvl="1"/>
            <a:r>
              <a:rPr lang="cs-CZ" dirty="0"/>
              <a:t>z oblasti řešení problémů  - 1. dubna 2014 (TK na MŠMT)</a:t>
            </a:r>
          </a:p>
          <a:p>
            <a:pPr lvl="1"/>
            <a:r>
              <a:rPr lang="cs-CZ" dirty="0"/>
              <a:t>národní zpráva – </a:t>
            </a:r>
            <a:r>
              <a:rPr lang="cs-CZ" dirty="0" smtClean="0"/>
              <a:t>podzim 2014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607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s-CZ" sz="2400" b="1" dirty="0">
                <a:latin typeface="Calibri"/>
                <a:ea typeface="Calibri"/>
                <a:cs typeface="Times New Roman"/>
              </a:rPr>
              <a:t>TALIS 2013</a:t>
            </a:r>
            <a:r>
              <a:rPr lang="cs-CZ" sz="2400" dirty="0">
                <a:latin typeface="Calibri"/>
                <a:ea typeface="Calibri"/>
                <a:cs typeface="Times New Roman"/>
              </a:rPr>
              <a:t> – získání přehledu o motivaci a potřebách učitelského sboru, komplexního obrazu o profesi učitele a kvalitě jeho práce</a:t>
            </a:r>
            <a:endParaRPr lang="cs-CZ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cs-CZ" dirty="0" smtClean="0"/>
          </a:p>
          <a:p>
            <a:pPr lvl="0"/>
            <a:r>
              <a:rPr lang="cs-CZ" dirty="0" smtClean="0"/>
              <a:t>Hlavní </a:t>
            </a:r>
            <a:r>
              <a:rPr lang="cs-CZ" dirty="0"/>
              <a:t>sběr dat 4. 3. – 5. 5. 2013</a:t>
            </a:r>
            <a:r>
              <a:rPr lang="cs-CZ" b="1" dirty="0"/>
              <a:t> </a:t>
            </a:r>
            <a:r>
              <a:rPr lang="cs-CZ" dirty="0"/>
              <a:t>- 220 škol (220 ředitelů a 3219 učitelů) </a:t>
            </a:r>
          </a:p>
          <a:p>
            <a:pPr lvl="0"/>
            <a:r>
              <a:rPr lang="cs-CZ" dirty="0"/>
              <a:t>Zveřejnění výsledků, včetně národní zprávy – 25. června 2014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535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s-CZ" sz="2400" b="1" dirty="0">
                <a:latin typeface="Calibri"/>
                <a:ea typeface="Calibri"/>
                <a:cs typeface="Times New Roman"/>
              </a:rPr>
              <a:t>Posouzení systému evaluace a monitoringu v ČR</a:t>
            </a:r>
            <a:r>
              <a:rPr lang="cs-CZ" sz="2400" dirty="0">
                <a:latin typeface="Calibri"/>
                <a:ea typeface="Calibri"/>
                <a:cs typeface="Times New Roman"/>
              </a:rPr>
              <a:t> – zapojení ČR do projektu OECD </a:t>
            </a:r>
            <a:r>
              <a:rPr lang="cs-CZ" sz="2400" dirty="0" err="1">
                <a:latin typeface="Calibri"/>
                <a:ea typeface="Calibri"/>
                <a:cs typeface="Times New Roman"/>
              </a:rPr>
              <a:t>Review</a:t>
            </a:r>
            <a:r>
              <a:rPr lang="cs-CZ" sz="2400" dirty="0">
                <a:latin typeface="Calibri"/>
                <a:ea typeface="Calibri"/>
                <a:cs typeface="Times New Roman"/>
              </a:rPr>
              <a:t> on </a:t>
            </a:r>
            <a:r>
              <a:rPr lang="cs-CZ" sz="2400" dirty="0" err="1">
                <a:latin typeface="Calibri"/>
                <a:ea typeface="Calibri"/>
                <a:cs typeface="Times New Roman"/>
              </a:rPr>
              <a:t>Evaluation</a:t>
            </a:r>
            <a:r>
              <a:rPr lang="cs-CZ" sz="2400" dirty="0">
                <a:latin typeface="Calibri"/>
                <a:ea typeface="Calibri"/>
                <a:cs typeface="Times New Roman"/>
              </a:rPr>
              <a:t> and </a:t>
            </a:r>
            <a:r>
              <a:rPr lang="cs-CZ" sz="2400" dirty="0" err="1">
                <a:latin typeface="Calibri"/>
                <a:ea typeface="Calibri"/>
                <a:cs typeface="Times New Roman"/>
              </a:rPr>
              <a:t>Assessment</a:t>
            </a:r>
            <a:r>
              <a:rPr lang="cs-CZ" sz="2400" dirty="0">
                <a:latin typeface="Calibri"/>
                <a:ea typeface="Calibri"/>
                <a:cs typeface="Times New Roman"/>
              </a:rPr>
              <a:t> </a:t>
            </a:r>
            <a:r>
              <a:rPr lang="cs-CZ" sz="2400" dirty="0" err="1">
                <a:latin typeface="Calibri"/>
                <a:ea typeface="Calibri"/>
                <a:cs typeface="Times New Roman"/>
              </a:rPr>
              <a:t>Frameworks</a:t>
            </a:r>
            <a:r>
              <a:rPr lang="cs-CZ" sz="2400" dirty="0">
                <a:latin typeface="Calibri"/>
                <a:ea typeface="Calibri"/>
                <a:cs typeface="Times New Roman"/>
              </a:rPr>
              <a:t> </a:t>
            </a:r>
            <a:r>
              <a:rPr lang="cs-CZ" sz="2400" dirty="0" err="1">
                <a:latin typeface="Calibri"/>
                <a:ea typeface="Calibri"/>
                <a:cs typeface="Times New Roman"/>
              </a:rPr>
              <a:t>for</a:t>
            </a:r>
            <a:r>
              <a:rPr lang="cs-CZ" sz="2400" dirty="0">
                <a:latin typeface="Calibri"/>
                <a:ea typeface="Calibri"/>
                <a:cs typeface="Times New Roman"/>
              </a:rPr>
              <a:t> </a:t>
            </a:r>
            <a:r>
              <a:rPr lang="cs-CZ" sz="2400" dirty="0" err="1">
                <a:latin typeface="Calibri"/>
                <a:ea typeface="Calibri"/>
                <a:cs typeface="Times New Roman"/>
              </a:rPr>
              <a:t>Improving</a:t>
            </a:r>
            <a:r>
              <a:rPr lang="cs-CZ" sz="2400" dirty="0">
                <a:latin typeface="Calibri"/>
                <a:ea typeface="Calibri"/>
                <a:cs typeface="Times New Roman"/>
              </a:rPr>
              <a:t> </a:t>
            </a:r>
            <a:r>
              <a:rPr lang="cs-CZ" sz="2400" dirty="0" err="1">
                <a:latin typeface="Calibri"/>
                <a:ea typeface="Calibri"/>
                <a:cs typeface="Times New Roman"/>
              </a:rPr>
              <a:t>School</a:t>
            </a:r>
            <a:r>
              <a:rPr lang="cs-CZ" sz="2400" dirty="0">
                <a:latin typeface="Calibri"/>
                <a:ea typeface="Calibri"/>
                <a:cs typeface="Times New Roman"/>
              </a:rPr>
              <a:t> </a:t>
            </a:r>
            <a:r>
              <a:rPr lang="cs-CZ" sz="2400" dirty="0" err="1">
                <a:latin typeface="Calibri"/>
                <a:ea typeface="Calibri"/>
                <a:cs typeface="Times New Roman"/>
              </a:rPr>
              <a:t>Outcomes</a:t>
            </a:r>
            <a:endParaRPr lang="cs-CZ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endParaRPr lang="cs-CZ" dirty="0" smtClean="0"/>
          </a:p>
          <a:p>
            <a:pPr lvl="0"/>
            <a:r>
              <a:rPr lang="cs-CZ" dirty="0" smtClean="0"/>
              <a:t>Provedeno </a:t>
            </a:r>
            <a:r>
              <a:rPr lang="cs-CZ" dirty="0"/>
              <a:t>šetření potřeb a postojů tvůrců vzdělávací politiky, zřizovatelů, ředitelů a učitelů v oblasti evaluace a monitoringu </a:t>
            </a:r>
          </a:p>
          <a:p>
            <a:pPr lvl="0"/>
            <a:r>
              <a:rPr lang="cs-CZ" dirty="0"/>
              <a:t>Červen 2012 – zveřejnění Zprávy OECD o hodnocení vzdělávání – Česká republika: na základě doporučení OECD pro ČR v oblasti hodnocení na úrovni žáka, učitele a školy byla zahájena veřejná diskuse na tato témata – srpen 2013 zveřejněna Zpráva o průběhu veřejné diskuse k doporučením OECD v oblasti monitoringu a evaluace</a:t>
            </a:r>
          </a:p>
          <a:p>
            <a:pPr lvl="0"/>
            <a:r>
              <a:rPr lang="cs-CZ" dirty="0"/>
              <a:t>2013 vydána Zpráva o výsledcích výzkumu potřeb aktérů </a:t>
            </a:r>
          </a:p>
          <a:p>
            <a:pPr lvl="0"/>
            <a:r>
              <a:rPr lang="cs-CZ" dirty="0"/>
              <a:t>2014 vydána publikace s doporučeními pro vzdělávací politiku - monitoring a evaluace</a:t>
            </a:r>
          </a:p>
          <a:p>
            <a:pPr lvl="0"/>
            <a:r>
              <a:rPr lang="cs-CZ" dirty="0"/>
              <a:t>aktivita ukončena 31. 3. 2014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493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sz="2400" b="1" dirty="0"/>
              <a:t>Překonávání školního neúspěchu v ČR</a:t>
            </a:r>
            <a:r>
              <a:rPr lang="cs-CZ" sz="2400" dirty="0"/>
              <a:t> – zapojení ČR do projektu OECD </a:t>
            </a:r>
            <a:r>
              <a:rPr lang="cs-CZ" sz="2400" dirty="0" err="1"/>
              <a:t>Overcoming</a:t>
            </a:r>
            <a:r>
              <a:rPr lang="cs-CZ" sz="2400" dirty="0"/>
              <a:t> </a:t>
            </a:r>
            <a:r>
              <a:rPr lang="cs-CZ" sz="2400" dirty="0" err="1"/>
              <a:t>school</a:t>
            </a:r>
            <a:r>
              <a:rPr lang="cs-CZ" sz="2400" dirty="0"/>
              <a:t> </a:t>
            </a:r>
            <a:r>
              <a:rPr lang="cs-CZ" sz="2400" dirty="0" err="1"/>
              <a:t>failures</a:t>
            </a:r>
            <a:r>
              <a:rPr lang="cs-CZ" sz="2400" dirty="0"/>
              <a:t>: </a:t>
            </a:r>
            <a:r>
              <a:rPr lang="cs-CZ" sz="2400" dirty="0" err="1"/>
              <a:t>Policies</a:t>
            </a:r>
            <a:r>
              <a:rPr lang="cs-CZ" sz="2400" dirty="0"/>
              <a:t> </a:t>
            </a:r>
            <a:r>
              <a:rPr lang="cs-CZ" sz="2400" dirty="0" err="1"/>
              <a:t>that</a:t>
            </a:r>
            <a:r>
              <a:rPr lang="cs-CZ" sz="2400" dirty="0"/>
              <a:t> </a:t>
            </a:r>
            <a:r>
              <a:rPr lang="cs-CZ" sz="2400" dirty="0" err="1"/>
              <a:t>work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cs-CZ" dirty="0"/>
              <a:t>Květen 2012 zveřejnění zprávy OECD Rovnost a kvalita ve vzdělávání – Podpora znevýhodněných žáků a škol (srovnává situaci v devíti zemích OECD včetně ČR a navrhuje opatření na zlepšení)</a:t>
            </a:r>
          </a:p>
          <a:p>
            <a:pPr lvl="0"/>
            <a:r>
              <a:rPr lang="cs-CZ" dirty="0"/>
              <a:t>Identifikováno sedm hlavních témat v oblasti rovnosti a kvality ve vzdělávání – </a:t>
            </a:r>
            <a:r>
              <a:rPr lang="cs-CZ" dirty="0" smtClean="0"/>
              <a:t>podrobeno </a:t>
            </a:r>
            <a:r>
              <a:rPr lang="cs-CZ" dirty="0"/>
              <a:t>diskusi s odbornou veřejností – květen 2013 zveřejnění Zprávy o průběhu veřejné diskuse</a:t>
            </a:r>
          </a:p>
          <a:p>
            <a:pPr lvl="0"/>
            <a:r>
              <a:rPr lang="cs-CZ" dirty="0"/>
              <a:t>Prosinec 2013 - konference se zahraniční účastí k tématu překonávání školního neúspěchu</a:t>
            </a:r>
          </a:p>
          <a:p>
            <a:pPr lvl="0"/>
            <a:r>
              <a:rPr lang="cs-CZ" dirty="0"/>
              <a:t>2014 vydána publikace Rovný přístup ke vzdělávání v ČR: situace a doporučení</a:t>
            </a:r>
          </a:p>
          <a:p>
            <a:pPr lvl="0"/>
            <a:r>
              <a:rPr lang="cs-CZ" dirty="0"/>
              <a:t>aktivita ukončena k 28. 2. 2014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547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 algn="ctr">
              <a:buNone/>
            </a:pPr>
            <a:r>
              <a:rPr lang="cs-CZ" dirty="0" smtClean="0"/>
              <a:t>Děkuji </a:t>
            </a:r>
            <a:r>
              <a:rPr lang="cs-CZ" smtClean="0"/>
              <a:t>za pozornost.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578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38355"/>
            <a:ext cx="7395029" cy="1143000"/>
          </a:xfrm>
        </p:spPr>
        <p:txBody>
          <a:bodyPr>
            <a:normAutofit/>
          </a:bodyPr>
          <a:lstStyle/>
          <a:p>
            <a:pPr algn="l" defTabSz="912813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2800" b="1" kern="0" dirty="0">
                <a:solidFill>
                  <a:srgbClr val="C00000"/>
                </a:solidFill>
              </a:rPr>
              <a:t>Co se podařilo naplnit?     </a:t>
            </a:r>
            <a:endParaRPr lang="cs-CZ" sz="2800" b="1" kern="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3899"/>
            <a:ext cx="8467344" cy="4070501"/>
          </a:xfrm>
        </p:spPr>
        <p:txBody>
          <a:bodyPr>
            <a:noAutofit/>
          </a:bodyPr>
          <a:lstStyle/>
          <a:p>
            <a:pPr marL="417513" lvl="0" indent="-417513" defTabSz="912813" fontAlgn="base"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</a:pPr>
            <a:r>
              <a:rPr lang="cs-CZ" altLang="cs-CZ" sz="2000" kern="0" dirty="0" smtClean="0">
                <a:solidFill>
                  <a:srgbClr val="000000"/>
                </a:solidFill>
              </a:rPr>
              <a:t>Byla </a:t>
            </a:r>
            <a:r>
              <a:rPr lang="cs-CZ" altLang="cs-CZ" sz="2000" kern="0" dirty="0">
                <a:solidFill>
                  <a:srgbClr val="000000"/>
                </a:solidFill>
              </a:rPr>
              <a:t>vytvořena státní norma pro vzdělávání na ZUŠ (RVP ZUV)</a:t>
            </a:r>
          </a:p>
          <a:p>
            <a:pPr marL="417513" lvl="0" indent="-417513" defTabSz="912813" fontAlgn="base"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</a:pPr>
            <a:r>
              <a:rPr lang="cs-CZ" altLang="cs-CZ" sz="2000" kern="0" dirty="0">
                <a:solidFill>
                  <a:srgbClr val="000000"/>
                </a:solidFill>
              </a:rPr>
              <a:t>Všechny ZUŠ v ČR si vytvořili svůj ŠVP a již podle něj vyučují </a:t>
            </a:r>
          </a:p>
          <a:p>
            <a:pPr marL="417513" lvl="0" indent="-417513" defTabSz="912813" fontAlgn="base"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</a:pPr>
            <a:r>
              <a:rPr lang="cs-CZ" altLang="cs-CZ" sz="2000" kern="0" dirty="0">
                <a:solidFill>
                  <a:srgbClr val="000000"/>
                </a:solidFill>
              </a:rPr>
              <a:t>Byl vytvořen Manuál pro tvorbu ŠVP a metodické DVD pro podporu reformy a pracovník zápisník pro úpravy ŠVP</a:t>
            </a:r>
          </a:p>
          <a:p>
            <a:pPr marL="417513" lvl="0" indent="-417513" defTabSz="912813" fontAlgn="base"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</a:pPr>
            <a:r>
              <a:rPr lang="cs-CZ" altLang="cs-CZ" sz="2000" kern="0" dirty="0">
                <a:solidFill>
                  <a:srgbClr val="C00000"/>
                </a:solidFill>
              </a:rPr>
              <a:t>Bylo připraveno 36 „světlonošů“ pro školení v jednotlivých krajích</a:t>
            </a:r>
          </a:p>
          <a:p>
            <a:pPr marL="417513" lvl="0" indent="-417513" defTabSz="912813" fontAlgn="base"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</a:pPr>
            <a:r>
              <a:rPr lang="cs-CZ" altLang="cs-CZ" sz="2000" kern="0" dirty="0">
                <a:solidFill>
                  <a:srgbClr val="000000"/>
                </a:solidFill>
              </a:rPr>
              <a:t>Bylo proškoleno 40 inspektorů ČŠI pro kontrolu ŠVP</a:t>
            </a:r>
          </a:p>
          <a:p>
            <a:pPr marL="417513" lvl="0" indent="-417513" defTabSz="912813" fontAlgn="base"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</a:pPr>
            <a:r>
              <a:rPr lang="cs-CZ" altLang="cs-CZ" sz="2000" kern="0" dirty="0">
                <a:solidFill>
                  <a:srgbClr val="000000"/>
                </a:solidFill>
              </a:rPr>
              <a:t>Realizační tým uskutečnil cca 35 konzultačních výjezdů do pilotních škol a </a:t>
            </a:r>
            <a:r>
              <a:rPr lang="cs-CZ" altLang="cs-CZ" sz="2000" kern="0" dirty="0">
                <a:solidFill>
                  <a:srgbClr val="C00000"/>
                </a:solidFill>
              </a:rPr>
              <a:t>provozoval telefonické a emailové konzultační středisko pro ředitele a učitele </a:t>
            </a:r>
          </a:p>
          <a:p>
            <a:pPr marL="417513" lvl="0" indent="-417513" defTabSz="912813" fontAlgn="base"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</a:pPr>
            <a:r>
              <a:rPr lang="cs-CZ" altLang="cs-CZ" sz="2000" kern="0" dirty="0">
                <a:solidFill>
                  <a:srgbClr val="000000"/>
                </a:solidFill>
              </a:rPr>
              <a:t>Realizační tým vypracoval návrhy na změnu současně platných (dobíhajících) osnov a dokumentace </a:t>
            </a:r>
            <a:r>
              <a:rPr lang="cs-CZ" altLang="cs-CZ" sz="2000" kern="0" dirty="0" smtClean="0">
                <a:solidFill>
                  <a:srgbClr val="000000"/>
                </a:solidFill>
              </a:rPr>
              <a:t>škol</a:t>
            </a:r>
            <a:endParaRPr lang="cs-CZ" sz="1600" b="1" dirty="0" smtClean="0">
              <a:cs typeface="Consolas" pitchFamily="49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sz="1600" b="1" dirty="0" smtClean="0">
              <a:cs typeface="Consolas" pitchFamily="49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sz="1600" b="1" dirty="0" smtClean="0">
              <a:cs typeface="Consolas" pitchFamily="49" charset="0"/>
            </a:endParaRPr>
          </a:p>
          <a:p>
            <a:pPr>
              <a:buNone/>
            </a:pPr>
            <a:endParaRPr lang="cs-CZ" sz="1600" b="1" dirty="0" smtClean="0">
              <a:cs typeface="Consolas" pitchFamily="49" charset="0"/>
            </a:endParaRPr>
          </a:p>
          <a:p>
            <a:pPr>
              <a:buNone/>
            </a:pPr>
            <a:endParaRPr lang="cs-CZ" sz="1600" b="1" dirty="0"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5752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38355"/>
            <a:ext cx="7395029" cy="1143000"/>
          </a:xfrm>
        </p:spPr>
        <p:txBody>
          <a:bodyPr>
            <a:normAutofit/>
          </a:bodyPr>
          <a:lstStyle/>
          <a:p>
            <a:pPr lvl="0" algn="l" defTabSz="912813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2800" b="1" kern="0" dirty="0">
                <a:solidFill>
                  <a:srgbClr val="C00000"/>
                </a:solidFill>
                <a:ea typeface="+mn-ea"/>
                <a:cs typeface="+mn-cs"/>
              </a:rPr>
              <a:t>Jaké byly úkoly v oblasti udržitelnosti projektu      </a:t>
            </a:r>
            <a:r>
              <a:rPr lang="cs-CZ" sz="2800" b="1" kern="0" dirty="0" smtClean="0">
                <a:solidFill>
                  <a:srgbClr val="C00000"/>
                </a:solidFill>
                <a:ea typeface="+mn-ea"/>
                <a:cs typeface="+mn-cs"/>
              </a:rPr>
              <a:t> </a:t>
            </a:r>
            <a:r>
              <a:rPr lang="cs-CZ" sz="2400" i="1" kern="0" dirty="0">
                <a:solidFill>
                  <a:srgbClr val="C00000"/>
                </a:solidFill>
                <a:ea typeface="+mn-ea"/>
                <a:cs typeface="+mn-cs"/>
              </a:rPr>
              <a:t>(a co je nadále potřeba)?</a:t>
            </a:r>
            <a:r>
              <a:rPr lang="cs-CZ" sz="2800" b="1" kern="0" dirty="0">
                <a:solidFill>
                  <a:srgbClr val="C00000"/>
                </a:solidFill>
                <a:ea typeface="+mn-ea"/>
                <a:cs typeface="+mn-cs"/>
              </a:rPr>
              <a:t>    </a:t>
            </a:r>
            <a:endParaRPr lang="cs-CZ" sz="2200" kern="0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3899"/>
            <a:ext cx="8467344" cy="4070501"/>
          </a:xfrm>
        </p:spPr>
        <p:txBody>
          <a:bodyPr>
            <a:noAutofit/>
          </a:bodyPr>
          <a:lstStyle/>
          <a:p>
            <a:pPr marL="417513" lvl="0" indent="-417513" defTabSz="912813" fontAlgn="base"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</a:pPr>
            <a:r>
              <a:rPr lang="cs-CZ" altLang="cs-CZ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Pokračující soustavné vzdělávání pedagogických pracovníků prostřednictvím dalších vzdělavatelů</a:t>
            </a:r>
          </a:p>
          <a:p>
            <a:pPr marL="417513" lvl="0" indent="-417513" defTabSz="912813" fontAlgn="base">
              <a:spcAft>
                <a:spcPct val="0"/>
              </a:spcAft>
              <a:buClr>
                <a:srgbClr val="000000"/>
              </a:buClr>
              <a:buNone/>
            </a:pPr>
            <a:endParaRPr lang="cs-CZ" altLang="cs-CZ" sz="2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7513" lvl="0" indent="-417513" defTabSz="912813" fontAlgn="base"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</a:pPr>
            <a:r>
              <a:rPr lang="cs-CZ" altLang="cs-CZ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Předávání zkušeností pilotních škol dalším školám v jednotlivých krajích – pilotní školy se stanou konzultačními centry a budou moci sloužit v rámci spolupráce </a:t>
            </a:r>
            <a:r>
              <a:rPr lang="cs-CZ" altLang="cs-CZ" sz="2000" i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(např. v procesu vlastního hodnocení jako kritický partner) </a:t>
            </a:r>
          </a:p>
          <a:p>
            <a:pPr marL="417513" lvl="0" indent="-417513" defTabSz="912813" fontAlgn="base">
              <a:spcAft>
                <a:spcPct val="0"/>
              </a:spcAft>
              <a:buClr>
                <a:srgbClr val="000000"/>
              </a:buClr>
              <a:buNone/>
            </a:pPr>
            <a:endParaRPr lang="cs-CZ" altLang="cs-CZ" sz="2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7513" lvl="0" indent="-417513" defTabSz="912813" fontAlgn="base"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</a:pPr>
            <a:r>
              <a:rPr lang="cs-CZ" altLang="cs-CZ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Tvorba a publikování dalších metodických námětů podporujících realizaci ŠVP na ZUŠ </a:t>
            </a:r>
            <a:r>
              <a:rPr lang="cs-CZ" altLang="cs-CZ" sz="2000" i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(např. prostřednictvím Metodického portálu)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1600" b="1" dirty="0" smtClean="0">
              <a:cs typeface="Consolas" pitchFamily="49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sz="1600" b="1" dirty="0" smtClean="0">
              <a:cs typeface="Consolas" pitchFamily="49" charset="0"/>
            </a:endParaRPr>
          </a:p>
          <a:p>
            <a:pPr>
              <a:buNone/>
            </a:pPr>
            <a:endParaRPr lang="cs-CZ" sz="1600" b="1" dirty="0" smtClean="0">
              <a:cs typeface="Consolas" pitchFamily="49" charset="0"/>
            </a:endParaRPr>
          </a:p>
          <a:p>
            <a:pPr>
              <a:buNone/>
            </a:pPr>
            <a:endParaRPr lang="cs-CZ" sz="1600" b="1" dirty="0"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3948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028" y="464457"/>
            <a:ext cx="6464300" cy="1117600"/>
          </a:xfrm>
        </p:spPr>
        <p:txBody>
          <a:bodyPr>
            <a:noAutofit/>
          </a:bodyPr>
          <a:lstStyle/>
          <a:p>
            <a:pPr algn="l"/>
            <a:r>
              <a:rPr lang="cs-CZ" sz="2800" b="1" dirty="0">
                <a:solidFill>
                  <a:srgbClr val="C00000"/>
                </a:solidFill>
              </a:rPr>
              <a:t>Cesta ke </a:t>
            </a:r>
            <a:r>
              <a:rPr lang="cs-CZ" sz="2800" b="1" dirty="0" smtClean="0">
                <a:solidFill>
                  <a:srgbClr val="C00000"/>
                </a:solidFill>
              </a:rPr>
              <a:t>kvalitě - AUTOEVALUACE</a:t>
            </a:r>
            <a:br>
              <a:rPr lang="cs-CZ" sz="2800" b="1" dirty="0" smtClean="0">
                <a:solidFill>
                  <a:srgbClr val="C00000"/>
                </a:solidFill>
              </a:rPr>
            </a:br>
            <a:r>
              <a:rPr lang="cs-CZ" sz="2000" dirty="0" smtClean="0">
                <a:solidFill>
                  <a:srgbClr val="C00000"/>
                </a:solidFill>
              </a:rPr>
              <a:t>Vytváření systému a podpora škol v oblasti vlastního hodnocení </a:t>
            </a:r>
            <a:br>
              <a:rPr lang="cs-CZ" sz="2000" dirty="0" smtClean="0">
                <a:solidFill>
                  <a:srgbClr val="C00000"/>
                </a:solidFill>
              </a:rPr>
            </a:br>
            <a:endParaRPr lang="en-US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0457"/>
            <a:ext cx="8229600" cy="423817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cs-CZ" sz="3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3000" b="1" dirty="0" smtClean="0">
                <a:solidFill>
                  <a:srgbClr val="C00000"/>
                </a:solidFill>
              </a:rPr>
              <a:t>Co bylo cílem </a:t>
            </a:r>
            <a:r>
              <a:rPr lang="cs-CZ" sz="2200" dirty="0">
                <a:solidFill>
                  <a:srgbClr val="C00000"/>
                </a:solidFill>
              </a:rPr>
              <a:t>	</a:t>
            </a:r>
            <a:endParaRPr lang="cs-CZ" sz="22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sz="2200" dirty="0" smtClean="0"/>
              <a:t>Podpořit </a:t>
            </a:r>
            <a:r>
              <a:rPr lang="cs-CZ" sz="2200" dirty="0" err="1"/>
              <a:t>autoevaluační</a:t>
            </a:r>
            <a:r>
              <a:rPr lang="cs-CZ" sz="2200" dirty="0"/>
              <a:t> procesy ve školách jako účinný 	prostředek zkvalitňování počátečního vzdělávání, kdy vlastní 	hodnocení školy bude chápáno jako nezbytná součást práce 	školy pro zkvalitňování její práce.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Poznat </a:t>
            </a:r>
            <a:r>
              <a:rPr lang="cs-CZ" sz="2000" dirty="0"/>
              <a:t>a zhodnotit stav </a:t>
            </a:r>
            <a:r>
              <a:rPr lang="cs-CZ" sz="2000" dirty="0" err="1"/>
              <a:t>autoevaluačních</a:t>
            </a:r>
            <a:r>
              <a:rPr lang="cs-CZ" sz="2000" dirty="0"/>
              <a:t> procesů (včetně legislativního rámce). Navrhnout, ověřit a následně upravit:</a:t>
            </a:r>
          </a:p>
          <a:p>
            <a:pPr lvl="1"/>
            <a:r>
              <a:rPr lang="cs-CZ" sz="2000" dirty="0"/>
              <a:t>metody a postupy </a:t>
            </a:r>
            <a:r>
              <a:rPr lang="cs-CZ" sz="2000" dirty="0" err="1"/>
              <a:t>autoevaluace</a:t>
            </a:r>
            <a:endParaRPr lang="cs-CZ" sz="2000" dirty="0"/>
          </a:p>
          <a:p>
            <a:pPr lvl="1"/>
            <a:r>
              <a:rPr lang="cs-CZ" sz="2000" dirty="0"/>
              <a:t>podpůrné systémy pro školy</a:t>
            </a:r>
          </a:p>
          <a:p>
            <a:pPr lvl="1"/>
            <a:r>
              <a:rPr lang="cs-CZ" sz="2000" dirty="0"/>
              <a:t>systém dalšího vzdělávání pracovníků škol</a:t>
            </a:r>
          </a:p>
          <a:p>
            <a:pPr>
              <a:buNone/>
            </a:pPr>
            <a:r>
              <a:rPr lang="cs-CZ" sz="2400" b="1" dirty="0"/>
              <a:t/>
            </a:r>
            <a:br>
              <a:rPr lang="cs-CZ" sz="2400" b="1" dirty="0"/>
            </a:br>
            <a:endParaRPr lang="en-US" sz="2400" b="1" dirty="0">
              <a:latin typeface="Arial Black" pitchFamily="34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1784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66057" y="274639"/>
            <a:ext cx="9020629" cy="1143000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cs-CZ" sz="2800" b="1" dirty="0" smtClean="0">
                <a:solidFill>
                  <a:srgbClr val="FFC000"/>
                </a:solidFill>
                <a:latin typeface="+mn-lt"/>
              </a:rPr>
              <a:t>Čeho</a:t>
            </a:r>
            <a:r>
              <a:rPr lang="cs-CZ" b="1" dirty="0" smtClean="0">
                <a:solidFill>
                  <a:srgbClr val="FFC000"/>
                </a:solidFill>
              </a:rPr>
              <a:t> </a:t>
            </a:r>
            <a:r>
              <a:rPr lang="cs-CZ" sz="2800" b="1" dirty="0" smtClean="0">
                <a:solidFill>
                  <a:srgbClr val="FFC000"/>
                </a:solidFill>
                <a:latin typeface="+mn-lt"/>
              </a:rPr>
              <a:t>bylo dosaženo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sz="2400" dirty="0" smtClean="0"/>
              <a:t>Zveřejněno </a:t>
            </a:r>
            <a:r>
              <a:rPr lang="cs-CZ" sz="2400" dirty="0">
                <a:solidFill>
                  <a:srgbClr val="FF0000"/>
                </a:solidFill>
              </a:rPr>
              <a:t>30 ověřených evaluačních nástrojů</a:t>
            </a:r>
            <a:r>
              <a:rPr lang="cs-CZ" sz="2400" dirty="0"/>
              <a:t> (včetně podpory elektronického sběru dat a vyhodnocování)</a:t>
            </a:r>
            <a:r>
              <a:rPr lang="cs-CZ" sz="2400" dirty="0">
                <a:solidFill>
                  <a:srgbClr val="FF0000"/>
                </a:solidFill>
              </a:rPr>
              <a:t>: </a:t>
            </a:r>
            <a:r>
              <a:rPr lang="cs-CZ" sz="2400" dirty="0" smtClean="0">
                <a:solidFill>
                  <a:srgbClr val="FF0000"/>
                </a:solidFill>
                <a:hlinkClick r:id="rId3"/>
              </a:rPr>
              <a:t>evaluacninastroje.rvp.cz</a:t>
            </a:r>
            <a:endParaRPr lang="cs-CZ" sz="2400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cs-CZ" sz="2400" dirty="0" smtClean="0"/>
              <a:t>Zveřejněno </a:t>
            </a:r>
            <a:r>
              <a:rPr lang="cs-CZ" sz="2400" dirty="0">
                <a:solidFill>
                  <a:srgbClr val="FF0000"/>
                </a:solidFill>
              </a:rPr>
              <a:t>28 příkladů inspirativní </a:t>
            </a:r>
            <a:r>
              <a:rPr lang="cs-CZ" sz="2400" dirty="0" smtClean="0">
                <a:solidFill>
                  <a:srgbClr val="FF0000"/>
                </a:solidFill>
              </a:rPr>
              <a:t>praxe</a:t>
            </a:r>
          </a:p>
          <a:p>
            <a:pPr marL="0" lvl="0" indent="0">
              <a:lnSpc>
                <a:spcPct val="90000"/>
              </a:lnSpc>
              <a:buNone/>
            </a:pPr>
            <a:r>
              <a:rPr lang="cs-CZ" sz="2700" dirty="0" smtClean="0">
                <a:solidFill>
                  <a:srgbClr val="FF0000"/>
                </a:solidFill>
              </a:rPr>
              <a:t>Metodika </a:t>
            </a:r>
            <a:r>
              <a:rPr lang="cs-CZ" sz="2700" dirty="0">
                <a:solidFill>
                  <a:srgbClr val="FF0000"/>
                </a:solidFill>
              </a:rPr>
              <a:t>propojení AE a externí evaluace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cs-CZ" sz="1700" b="1" dirty="0">
                <a:solidFill>
                  <a:prstClr val="black"/>
                </a:solidFill>
              </a:rPr>
              <a:t>Kritéria pro hodnocení plánu, procesu a zprávy o vlastním hodnocení školy</a:t>
            </a:r>
            <a:r>
              <a:rPr lang="cs-CZ" sz="1700" dirty="0">
                <a:solidFill>
                  <a:prstClr val="black"/>
                </a:solidFill>
              </a:rPr>
              <a:t> (</a:t>
            </a:r>
            <a:r>
              <a:rPr lang="cs-CZ" sz="1700" dirty="0" err="1">
                <a:solidFill>
                  <a:prstClr val="black"/>
                </a:solidFill>
              </a:rPr>
              <a:t>metaevaluační</a:t>
            </a:r>
            <a:r>
              <a:rPr lang="cs-CZ" sz="1700" dirty="0">
                <a:solidFill>
                  <a:prstClr val="black"/>
                </a:solidFill>
              </a:rPr>
              <a:t> kritéria). 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cs-CZ" sz="1700" b="1" dirty="0">
                <a:solidFill>
                  <a:prstClr val="black"/>
                </a:solidFill>
              </a:rPr>
              <a:t>Metodika uplatňování těchto kritérií včetně SW podpory</a:t>
            </a:r>
            <a:endParaRPr lang="cs-CZ" sz="1700" dirty="0">
              <a:solidFill>
                <a:prstClr val="black"/>
              </a:solidFill>
            </a:endParaRP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cs-CZ" sz="1700" b="1" dirty="0">
                <a:solidFill>
                  <a:prstClr val="black"/>
                </a:solidFill>
              </a:rPr>
              <a:t>Doporučení pro zřizovatele k hodnocení škol</a:t>
            </a:r>
            <a:r>
              <a:rPr lang="cs-CZ" sz="1700" b="1" dirty="0" smtClean="0">
                <a:solidFill>
                  <a:prstClr val="black"/>
                </a:solidFill>
              </a:rPr>
              <a:t>.</a:t>
            </a:r>
            <a:endParaRPr lang="cs-CZ" sz="1700" b="1" dirty="0">
              <a:solidFill>
                <a:prstClr val="black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cs-CZ" sz="2400" dirty="0">
                <a:solidFill>
                  <a:srgbClr val="FF0000"/>
                </a:solidFill>
              </a:rPr>
              <a:t>Elektronický slovník AE - </a:t>
            </a:r>
            <a:r>
              <a:rPr lang="cs-CZ" sz="2400" dirty="0">
                <a:solidFill>
                  <a:srgbClr val="FF0000"/>
                </a:solidFill>
                <a:hlinkClick r:id="rId4"/>
              </a:rPr>
              <a:t>evaluacninastroje.rvp.cz/</a:t>
            </a:r>
            <a:r>
              <a:rPr lang="cs-CZ" sz="2400" dirty="0" err="1">
                <a:solidFill>
                  <a:srgbClr val="FF0000"/>
                </a:solidFill>
                <a:hlinkClick r:id="rId4"/>
              </a:rPr>
              <a:t>slovnik</a:t>
            </a:r>
            <a:r>
              <a:rPr lang="cs-CZ" sz="2400" dirty="0">
                <a:solidFill>
                  <a:srgbClr val="FF0000"/>
                </a:solidFill>
                <a:hlinkClick r:id="rId4"/>
              </a:rPr>
              <a:t>/ </a:t>
            </a:r>
            <a:endParaRPr lang="cs-CZ" sz="2400" dirty="0">
              <a:solidFill>
                <a:srgbClr val="FF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cs-CZ" sz="24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cs-CZ" sz="2400" dirty="0" smtClean="0"/>
              <a:t>Všechny </a:t>
            </a:r>
            <a:r>
              <a:rPr lang="cs-CZ" sz="2400" dirty="0"/>
              <a:t>analytické studie jsou dostupné na webových stránkách projektu: </a:t>
            </a:r>
            <a:r>
              <a:rPr lang="cs-CZ" sz="2400" dirty="0">
                <a:hlinkClick r:id="rId5"/>
              </a:rPr>
              <a:t>www.nuv.cz/ae</a:t>
            </a:r>
            <a:endParaRPr lang="cs-CZ" sz="2400" dirty="0"/>
          </a:p>
          <a:p>
            <a:pPr lvl="0">
              <a:lnSpc>
                <a:spcPct val="90000"/>
              </a:lnSpc>
              <a:buFont typeface="Arial" pitchFamily="34" charset="0"/>
              <a:buChar char="•"/>
            </a:pPr>
            <a:endParaRPr lang="cs-CZ" sz="2700" dirty="0">
              <a:solidFill>
                <a:srgbClr val="FF000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cs-CZ" sz="2400" dirty="0">
              <a:solidFill>
                <a:srgbClr val="FF000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cs-CZ" sz="2400" dirty="0" smtClean="0"/>
          </a:p>
          <a:p>
            <a:pPr marL="0" indent="0">
              <a:lnSpc>
                <a:spcPct val="90000"/>
              </a:lnSpc>
              <a:buNone/>
            </a:pPr>
            <a:endParaRPr lang="cs-CZ" sz="2400" dirty="0">
              <a:solidFill>
                <a:srgbClr val="FF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cs-CZ" sz="3800" dirty="0">
              <a:solidFill>
                <a:srgbClr val="FF0000"/>
              </a:solidFill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cs-CZ" sz="38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cs-CZ" sz="6000" dirty="0" smtClean="0"/>
          </a:p>
          <a:p>
            <a:pPr>
              <a:lnSpc>
                <a:spcPct val="80000"/>
              </a:lnSpc>
            </a:pPr>
            <a:endParaRPr lang="cs-CZ" sz="2000" dirty="0"/>
          </a:p>
          <a:p>
            <a:pPr>
              <a:lnSpc>
                <a:spcPct val="80000"/>
              </a:lnSpc>
            </a:pPr>
            <a:endParaRPr lang="cs-CZ" sz="2000" dirty="0" smtClean="0"/>
          </a:p>
          <a:p>
            <a:pPr>
              <a:lnSpc>
                <a:spcPct val="80000"/>
              </a:lnSpc>
            </a:pPr>
            <a:endParaRPr lang="cs-CZ" sz="2000" dirty="0"/>
          </a:p>
          <a:p>
            <a:pPr>
              <a:lnSpc>
                <a:spcPct val="80000"/>
              </a:lnSpc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48940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399" y="274639"/>
            <a:ext cx="8229601" cy="1143000"/>
          </a:xfrm>
        </p:spPr>
        <p:txBody>
          <a:bodyPr>
            <a:normAutofit/>
          </a:bodyPr>
          <a:lstStyle/>
          <a:p>
            <a:pPr algn="l"/>
            <a:r>
              <a:rPr lang="cs-CZ" sz="2800" b="1" dirty="0">
                <a:solidFill>
                  <a:srgbClr val="C00000"/>
                </a:solidFill>
              </a:rPr>
              <a:t>Čeho</a:t>
            </a:r>
            <a:r>
              <a:rPr lang="cs-CZ" b="1" dirty="0">
                <a:solidFill>
                  <a:srgbClr val="C00000"/>
                </a:solidFill>
              </a:rPr>
              <a:t> </a:t>
            </a:r>
            <a:r>
              <a:rPr lang="cs-CZ" sz="2800" b="1" dirty="0">
                <a:solidFill>
                  <a:srgbClr val="C00000"/>
                </a:solidFill>
              </a:rPr>
              <a:t>bylo dosaženo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400" dirty="0"/>
              <a:t>Aktivity vzájemného učení</a:t>
            </a:r>
          </a:p>
          <a:p>
            <a:pPr lvl="1">
              <a:buClr>
                <a:srgbClr val="EE3424"/>
              </a:buClr>
              <a:buFont typeface="Wingdings" pitchFamily="2" charset="2"/>
              <a:buChar char="§"/>
            </a:pPr>
            <a:r>
              <a:rPr lang="cs-CZ" sz="2400" dirty="0"/>
              <a:t>60 (+10) workshopů, z toho 10 (+10) zaměřených na evaluační nástroje</a:t>
            </a:r>
          </a:p>
          <a:p>
            <a:pPr lvl="1">
              <a:buClr>
                <a:srgbClr val="EE3424"/>
              </a:buClr>
              <a:buFont typeface="Wingdings" pitchFamily="2" charset="2"/>
              <a:buChar char="§"/>
            </a:pPr>
            <a:r>
              <a:rPr lang="cs-CZ" sz="2400" dirty="0"/>
              <a:t>40 vzájemných návštěv škol</a:t>
            </a:r>
          </a:p>
          <a:p>
            <a:pPr lvl="1">
              <a:buClr>
                <a:srgbClr val="EE3424"/>
              </a:buClr>
              <a:buFont typeface="Wingdings" pitchFamily="2" charset="2"/>
              <a:buChar char="§"/>
            </a:pPr>
            <a:r>
              <a:rPr lang="cs-CZ" sz="2400" dirty="0"/>
              <a:t>30 Peer </a:t>
            </a:r>
            <a:r>
              <a:rPr lang="cs-CZ" sz="2400" dirty="0" err="1"/>
              <a:t>Review</a:t>
            </a:r>
            <a:endParaRPr lang="cs-CZ" sz="2400" dirty="0"/>
          </a:p>
          <a:p>
            <a:pPr>
              <a:buClr>
                <a:srgbClr val="EE3424"/>
              </a:buClr>
            </a:pPr>
            <a:r>
              <a:rPr lang="cs-CZ" sz="2400" dirty="0"/>
              <a:t>Poradenství v </a:t>
            </a:r>
            <a:r>
              <a:rPr lang="cs-CZ" sz="2400" dirty="0" err="1"/>
              <a:t>autoevaluaci</a:t>
            </a:r>
            <a:endParaRPr lang="cs-CZ" sz="2400" dirty="0"/>
          </a:p>
          <a:p>
            <a:pPr lvl="1"/>
            <a:r>
              <a:rPr lang="cs-CZ" sz="2400" dirty="0"/>
              <a:t>27 (+13) poradců pomáhalo na 71 (+28) školách</a:t>
            </a:r>
          </a:p>
          <a:p>
            <a:r>
              <a:rPr lang="cs-CZ" sz="2400" dirty="0"/>
              <a:t>Podpůrné informační výstupy projektu</a:t>
            </a:r>
          </a:p>
          <a:p>
            <a:pPr lvl="1"/>
            <a:r>
              <a:rPr lang="cs-CZ" sz="2400" dirty="0"/>
              <a:t>6 čísel bulletinu Na cestě ke kvalitě</a:t>
            </a:r>
          </a:p>
          <a:p>
            <a:pPr lvl="1"/>
            <a:r>
              <a:rPr lang="cs-CZ" sz="2400" dirty="0"/>
              <a:t>DVD</a:t>
            </a:r>
          </a:p>
        </p:txBody>
      </p:sp>
      <p:pic>
        <p:nvPicPr>
          <p:cNvPr id="10" name="Picture 15" descr="AE1005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950" y="4662204"/>
            <a:ext cx="94297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780" y="4662204"/>
            <a:ext cx="1098019" cy="1073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E:\FOTO PRÁCE\Foto C1_01.04.11\5. 4. Peer Review Litoměřice\01_C1_PR_Litoměřice_05.04.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868987" y="2484436"/>
            <a:ext cx="2005770" cy="14225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605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713818"/>
          </a:xfrm>
        </p:spPr>
        <p:txBody>
          <a:bodyPr>
            <a:normAutofit/>
          </a:bodyPr>
          <a:lstStyle/>
          <a:p>
            <a:pPr marL="342900" lvl="0" indent="-342900" algn="l">
              <a:spcBef>
                <a:spcPct val="20000"/>
              </a:spcBef>
            </a:pPr>
            <a:r>
              <a:rPr lang="cs-CZ" sz="2800" b="1" dirty="0">
                <a:solidFill>
                  <a:srgbClr val="C00000"/>
                </a:solidFill>
                <a:cs typeface="Consolas" pitchFamily="49" charset="0"/>
              </a:rPr>
              <a:t>Podpora učitelů gymnázií jako pilířů kvality gymnaziálního vzdělávání</a:t>
            </a:r>
            <a:r>
              <a:rPr lang="en-US" sz="3700" b="1" dirty="0">
                <a:solidFill>
                  <a:prstClr val="black"/>
                </a:solidFill>
                <a:cs typeface="Consolas" pitchFamily="49" charset="0"/>
              </a:rPr>
              <a:t/>
            </a:r>
            <a:br>
              <a:rPr lang="en-US" sz="3700" b="1" dirty="0">
                <a:solidFill>
                  <a:prstClr val="black"/>
                </a:solidFill>
                <a:cs typeface="Consolas" pitchFamily="49" charset="0"/>
              </a:rPr>
            </a:b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sz="2400" b="1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cs-CZ" sz="2800" b="1" dirty="0" smtClean="0">
                <a:solidFill>
                  <a:srgbClr val="C00000"/>
                </a:solidFill>
              </a:rPr>
              <a:t>Co </a:t>
            </a:r>
            <a:r>
              <a:rPr lang="cs-CZ" sz="2800" b="1" dirty="0">
                <a:solidFill>
                  <a:srgbClr val="C00000"/>
                </a:solidFill>
              </a:rPr>
              <a:t>bylo cílem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podpořit gymnázia při zavádění kurikulární reformy na gymnáziích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vyzkoušet některé inovativní přístupy podpory pedagogů na školách  - </a:t>
            </a:r>
            <a:r>
              <a:rPr lang="cs-CZ" sz="2400" dirty="0" err="1" smtClean="0"/>
              <a:t>mentoring</a:t>
            </a:r>
            <a:r>
              <a:rPr lang="cs-CZ" sz="2400" dirty="0" smtClean="0"/>
              <a:t>, síťování, virtuální hospitace apod.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597" y="741363"/>
            <a:ext cx="2554515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400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800" b="1" dirty="0">
                <a:solidFill>
                  <a:srgbClr val="C00000"/>
                </a:solidFill>
              </a:rPr>
              <a:t>Čeho</a:t>
            </a:r>
            <a:r>
              <a:rPr lang="cs-CZ" b="1" dirty="0">
                <a:solidFill>
                  <a:srgbClr val="C00000"/>
                </a:solidFill>
              </a:rPr>
              <a:t> </a:t>
            </a:r>
            <a:r>
              <a:rPr lang="cs-CZ" sz="2800" b="1" dirty="0">
                <a:solidFill>
                  <a:srgbClr val="C00000"/>
                </a:solidFill>
              </a:rPr>
              <a:t>bylo dosaženo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2200" dirty="0" smtClean="0"/>
              <a:t>Proběhl </a:t>
            </a:r>
            <a:r>
              <a:rPr lang="cs-CZ" sz="2200" dirty="0" err="1" smtClean="0"/>
              <a:t>mentoring</a:t>
            </a:r>
            <a:r>
              <a:rPr lang="cs-CZ" sz="2200" dirty="0" smtClean="0"/>
              <a:t> a koučování - 100 klientů z řad koordinátorů a ředitelů</a:t>
            </a:r>
          </a:p>
          <a:p>
            <a:pPr marL="0" indent="0">
              <a:buNone/>
            </a:pPr>
            <a:r>
              <a:rPr lang="cs-CZ" sz="2200" dirty="0" smtClean="0"/>
              <a:t>Síťování škol - podpora síťování pomocí setkávání na školách (12 setkání v různých regionech)</a:t>
            </a:r>
          </a:p>
          <a:p>
            <a:pPr marL="0" indent="0">
              <a:buNone/>
            </a:pPr>
            <a:r>
              <a:rPr lang="cs-CZ" sz="2200" dirty="0" smtClean="0"/>
              <a:t>Metodická podpora - </a:t>
            </a:r>
            <a:r>
              <a:rPr lang="cs-CZ" sz="2200" dirty="0" err="1" smtClean="0"/>
              <a:t>minikonference</a:t>
            </a:r>
            <a:r>
              <a:rPr lang="cs-CZ" sz="2200" dirty="0" smtClean="0"/>
              <a:t>, diskuzní fórum, konzultační centrum</a:t>
            </a:r>
          </a:p>
          <a:p>
            <a:pPr marL="0" indent="0">
              <a:buNone/>
            </a:pPr>
            <a:r>
              <a:rPr lang="cs-CZ" sz="2200" dirty="0"/>
              <a:t>Virtuální </a:t>
            </a:r>
            <a:r>
              <a:rPr lang="cs-CZ" sz="2200" dirty="0" smtClean="0"/>
              <a:t>hospitace - natočeno </a:t>
            </a:r>
            <a:r>
              <a:rPr lang="cs-CZ" sz="2200" dirty="0"/>
              <a:t>40 hodin „reálné“ </a:t>
            </a:r>
            <a:r>
              <a:rPr lang="cs-CZ" sz="2200" dirty="0" smtClean="0"/>
              <a:t>výuky odborně </a:t>
            </a:r>
            <a:r>
              <a:rPr lang="cs-CZ" sz="2200" dirty="0"/>
              <a:t>komentované </a:t>
            </a:r>
            <a:r>
              <a:rPr lang="cs-CZ" sz="2200" dirty="0" smtClean="0"/>
              <a:t>didaktikem včetně reflexe </a:t>
            </a:r>
            <a:r>
              <a:rPr lang="cs-CZ" sz="2200" dirty="0"/>
              <a:t>vyučujícího a on-line </a:t>
            </a:r>
            <a:r>
              <a:rPr lang="cs-CZ" sz="2200" dirty="0" err="1" smtClean="0"/>
              <a:t>webináře</a:t>
            </a:r>
            <a:endParaRPr lang="cs-CZ" sz="2200" dirty="0" smtClean="0"/>
          </a:p>
          <a:p>
            <a:pPr marL="0" indent="0">
              <a:buNone/>
            </a:pPr>
            <a:r>
              <a:rPr lang="cs-CZ" sz="2200" dirty="0" smtClean="0"/>
              <a:t>Rozsáhlý </a:t>
            </a:r>
            <a:r>
              <a:rPr lang="cs-CZ" sz="2200" dirty="0"/>
              <a:t>výzkum zaměřený na realizaci </a:t>
            </a:r>
            <a:r>
              <a:rPr lang="cs-CZ" sz="2200" dirty="0" err="1"/>
              <a:t>kurikulární</a:t>
            </a:r>
            <a:r>
              <a:rPr lang="cs-CZ" sz="2200" dirty="0"/>
              <a:t> reformy v ČR</a:t>
            </a:r>
          </a:p>
          <a:p>
            <a:pPr marL="0" indent="0">
              <a:buNone/>
            </a:pPr>
            <a:r>
              <a:rPr lang="cs-CZ" sz="2200" dirty="0" smtClean="0"/>
              <a:t>Rozhovory</a:t>
            </a:r>
            <a:r>
              <a:rPr lang="cs-CZ" sz="2200" dirty="0"/>
              <a:t>, dotazníková šetření, případové studie, </a:t>
            </a:r>
            <a:r>
              <a:rPr lang="cs-CZ" sz="2200" dirty="0" err="1"/>
              <a:t>videostudie</a:t>
            </a:r>
            <a:r>
              <a:rPr lang="cs-CZ" sz="2200" dirty="0"/>
              <a:t>, expertní šetření …</a:t>
            </a:r>
          </a:p>
          <a:p>
            <a:pPr marL="0" indent="0">
              <a:buNone/>
            </a:pPr>
            <a:r>
              <a:rPr lang="cs-CZ" sz="2200" dirty="0"/>
              <a:t>Všechny výstupy a podrobnější informace na </a:t>
            </a:r>
            <a:r>
              <a:rPr lang="cs-CZ" sz="2200" dirty="0">
                <a:hlinkClick r:id="rId2"/>
              </a:rPr>
              <a:t>www.rvp.cz</a:t>
            </a:r>
            <a:r>
              <a:rPr lang="cs-CZ" sz="2200" dirty="0"/>
              <a:t> – KURIKULUM G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4930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6_Office Them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7_Office Them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8_Office Them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ZZ">
  <a:themeElements>
    <a:clrScheme name="NZZ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ZZ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9533" tIns="49769" rIns="99533" bIns="49769" numCol="1" anchor="ctr" anchorCtr="0" compatLnSpc="1">
        <a:prstTxWarp prst="textNoShape">
          <a:avLst/>
        </a:prstTxWarp>
      </a:bodyPr>
      <a:lstStyle>
        <a:defPPr marL="0" marR="0" indent="0" algn="r" defTabSz="1135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7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9533" tIns="49769" rIns="99533" bIns="49769" numCol="1" anchor="ctr" anchorCtr="0" compatLnSpc="1">
        <a:prstTxWarp prst="textNoShape">
          <a:avLst/>
        </a:prstTxWarp>
      </a:bodyPr>
      <a:lstStyle>
        <a:defPPr marL="0" marR="0" indent="0" algn="r" defTabSz="1135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7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ZZ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ZZ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ZZ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ZZ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ZZ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ZZ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Z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Z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Z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Z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Z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Z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NZZ">
  <a:themeElements>
    <a:clrScheme name="NZZ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ZZ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9533" tIns="49769" rIns="99533" bIns="49769" numCol="1" anchor="ctr" anchorCtr="0" compatLnSpc="1">
        <a:prstTxWarp prst="textNoShape">
          <a:avLst/>
        </a:prstTxWarp>
      </a:bodyPr>
      <a:lstStyle>
        <a:defPPr marL="0" marR="0" indent="0" algn="r" defTabSz="1135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7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9533" tIns="49769" rIns="99533" bIns="49769" numCol="1" anchor="ctr" anchorCtr="0" compatLnSpc="1">
        <a:prstTxWarp prst="textNoShape">
          <a:avLst/>
        </a:prstTxWarp>
      </a:bodyPr>
      <a:lstStyle>
        <a:defPPr marL="0" marR="0" indent="0" algn="r" defTabSz="1135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7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ZZ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ZZ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ZZ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ZZ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ZZ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ZZ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Z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Z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Z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Z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Z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Z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Office Them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3_Office Them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4_Office Them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5_Office Them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www.w3.org/XML/1998/namespace"/>
    <ds:schemaRef ds:uri="http://schemas.microsoft.com/sharepoint/v3/field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934</TotalTime>
  <Words>1197</Words>
  <Application>Microsoft Office PowerPoint</Application>
  <PresentationFormat>Předvádění na obrazovce (4:3)</PresentationFormat>
  <Paragraphs>251</Paragraphs>
  <Slides>28</Slides>
  <Notes>10</Notes>
  <HiddenSlides>0</HiddenSlides>
  <MMClips>0</MMClips>
  <ScaleCrop>false</ScaleCrop>
  <HeadingPairs>
    <vt:vector size="4" baseType="variant">
      <vt:variant>
        <vt:lpstr>Motiv</vt:lpstr>
      </vt:variant>
      <vt:variant>
        <vt:i4>12</vt:i4>
      </vt:variant>
      <vt:variant>
        <vt:lpstr>Nadpisy snímků</vt:lpstr>
      </vt:variant>
      <vt:variant>
        <vt:i4>28</vt:i4>
      </vt:variant>
    </vt:vector>
  </HeadingPairs>
  <TitlesOfParts>
    <vt:vector size="40" baseType="lpstr">
      <vt:lpstr>Office Theme</vt:lpstr>
      <vt:lpstr>NZZ</vt:lpstr>
      <vt:lpstr>1_NZZ</vt:lpstr>
      <vt:lpstr>1_Office Theme</vt:lpstr>
      <vt:lpstr>2_Office Theme</vt:lpstr>
      <vt:lpstr>3_Office Theme</vt:lpstr>
      <vt:lpstr>Motiv systému Office</vt:lpstr>
      <vt:lpstr>4_Office Theme</vt:lpstr>
      <vt:lpstr>5_Office Theme</vt:lpstr>
      <vt:lpstr>6_Office Theme</vt:lpstr>
      <vt:lpstr>7_Office Theme</vt:lpstr>
      <vt:lpstr>8_Office Theme</vt:lpstr>
      <vt:lpstr>Prezentace vybraných projektů IPn </vt:lpstr>
      <vt:lpstr>Co bylo úkolem projektu Pilot ZUŠ (a jaké přednosti i nedostatky provázejí vzdělávání na ZUŠ)?  </vt:lpstr>
      <vt:lpstr>Co se podařilo naplnit?     </vt:lpstr>
      <vt:lpstr>Jaké byly úkoly v oblasti udržitelnosti projektu       (a co je nadále potřeba)?    </vt:lpstr>
      <vt:lpstr>Cesta ke kvalitě - AUTOEVALUACE Vytváření systému a podpora škol v oblasti vlastního hodnocení  </vt:lpstr>
      <vt:lpstr>Čeho bylo dosaženo</vt:lpstr>
      <vt:lpstr>Čeho bylo dosaženo</vt:lpstr>
      <vt:lpstr>Podpora učitelů gymnázií jako pilířů kvality gymnaziálního vzdělávání </vt:lpstr>
      <vt:lpstr>Čeho bylo dosaženo</vt:lpstr>
      <vt:lpstr>Prezentace aplikace PowerPoint</vt:lpstr>
      <vt:lpstr> CÍLE PROJEKTU VIP Kariéra II - KP</vt:lpstr>
      <vt:lpstr>VÝSLEDKY PROJEKTU VIP Kariéra II - KP</vt:lpstr>
      <vt:lpstr>Prezentace aplikace PowerPoint</vt:lpstr>
      <vt:lpstr>Prezentace aplikace PowerPoint</vt:lpstr>
      <vt:lpstr>Prezentace aplikace PowerPoint</vt:lpstr>
      <vt:lpstr>Nová závěrečná zkouška NZZ, NZZ 2 - Reforma závěrečné zkoušky v oborech vzdělání s výučním listem</vt:lpstr>
      <vt:lpstr>Prezentace aplikace PowerPoint</vt:lpstr>
      <vt:lpstr>NZZ 2</vt:lpstr>
      <vt:lpstr>Realizace ve školách 2013/2014</vt:lpstr>
      <vt:lpstr> </vt:lpstr>
      <vt:lpstr>Splnění monitorovacích indikátorů</vt:lpstr>
      <vt:lpstr>Udržitelnost</vt:lpstr>
      <vt:lpstr> Kompetence III – realizace mezinárodních výzkumů v oblasti celoživotního učení a zveřejnění jejich výsledků </vt:lpstr>
      <vt:lpstr>  PISA 2012 Problem Solving – zjištění kompetencí patnáctiletých žáků v mezipředmětové oblasti řešení problémů s využitím počítačového prostředí </vt:lpstr>
      <vt:lpstr>TALIS 2013 – získání přehledu o motivaci a potřebách učitelského sboru, komplexního obrazu o profesi učitele a kvalitě jeho práce</vt:lpstr>
      <vt:lpstr>Posouzení systému evaluace a monitoringu v ČR – zapojení ČR do projektu OECD Review on Evaluation and Assessment Frameworks for Improving School Outcomes</vt:lpstr>
      <vt:lpstr>Překonávání školního neúspěchu v ČR – zapojení ČR do projektu OECD Overcoming school failures: Policies that work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Pohanková Jitka, Ing.</cp:lastModifiedBy>
  <cp:revision>105</cp:revision>
  <dcterms:created xsi:type="dcterms:W3CDTF">2010-04-12T23:12:02Z</dcterms:created>
  <dcterms:modified xsi:type="dcterms:W3CDTF">2014-10-10T07:54:24Z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