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26"/>
  </p:notesMasterIdLst>
  <p:sldIdLst>
    <p:sldId id="257" r:id="rId5"/>
    <p:sldId id="258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23" autoAdjust="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83877B-D6B8-44B9-93C5-1F271D74AF7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FA9A55C-8A70-4275-AE6B-8559EE58E26F}">
      <dgm:prSet phldrT="[Text]" custT="1"/>
      <dgm:spPr/>
      <dgm:t>
        <a:bodyPr/>
        <a:lstStyle/>
        <a:p>
          <a:r>
            <a:rPr lang="cs-CZ" sz="1600" dirty="0" smtClean="0">
              <a:latin typeface="Calibri" pitchFamily="34" charset="0"/>
            </a:rPr>
            <a:t>Evropské strategické dokumenty</a:t>
          </a:r>
          <a:endParaRPr lang="cs-CZ" sz="1600" dirty="0">
            <a:latin typeface="Calibri" pitchFamily="34" charset="0"/>
          </a:endParaRPr>
        </a:p>
      </dgm:t>
    </dgm:pt>
    <dgm:pt modelId="{794BAC0E-86A7-4750-B2DA-E4279241FB92}" type="parTrans" cxnId="{73524671-4E34-442A-B7D0-D2F739AFFC05}">
      <dgm:prSet/>
      <dgm:spPr/>
      <dgm:t>
        <a:bodyPr/>
        <a:lstStyle/>
        <a:p>
          <a:endParaRPr lang="cs-CZ" sz="1600"/>
        </a:p>
      </dgm:t>
    </dgm:pt>
    <dgm:pt modelId="{74BFDE6E-F038-416C-8B54-D84D4E2A1955}" type="sibTrans" cxnId="{73524671-4E34-442A-B7D0-D2F739AFFC05}">
      <dgm:prSet/>
      <dgm:spPr/>
      <dgm:t>
        <a:bodyPr/>
        <a:lstStyle/>
        <a:p>
          <a:endParaRPr lang="cs-CZ" sz="1600"/>
        </a:p>
      </dgm:t>
    </dgm:pt>
    <dgm:pt modelId="{C03C3780-155F-440E-BE45-D33F419E01ED}">
      <dgm:prSet phldrT="[Text]" custT="1"/>
      <dgm:spPr/>
      <dgm:t>
        <a:bodyPr/>
        <a:lstStyle/>
        <a:p>
          <a:pPr marL="261938" indent="-261938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Strategie Evropa 2020</a:t>
          </a:r>
          <a:endParaRPr lang="cs-CZ" sz="1600" dirty="0">
            <a:latin typeface="Calibri" pitchFamily="34" charset="0"/>
          </a:endParaRPr>
        </a:p>
      </dgm:t>
    </dgm:pt>
    <dgm:pt modelId="{78F311DE-E7B5-43C1-B506-E1F6903A9B23}" type="parTrans" cxnId="{85B3808F-AA64-4AC1-80B9-B0A50FA799D8}">
      <dgm:prSet/>
      <dgm:spPr/>
      <dgm:t>
        <a:bodyPr/>
        <a:lstStyle/>
        <a:p>
          <a:endParaRPr lang="cs-CZ" sz="1600"/>
        </a:p>
      </dgm:t>
    </dgm:pt>
    <dgm:pt modelId="{83CBDD1C-A370-4A8D-9AAF-0D14862F46F9}" type="sibTrans" cxnId="{85B3808F-AA64-4AC1-80B9-B0A50FA799D8}">
      <dgm:prSet/>
      <dgm:spPr/>
      <dgm:t>
        <a:bodyPr/>
        <a:lstStyle/>
        <a:p>
          <a:endParaRPr lang="cs-CZ" sz="1600"/>
        </a:p>
      </dgm:t>
    </dgm:pt>
    <dgm:pt modelId="{82804242-3917-4DD8-887A-64149204174B}">
      <dgm:prSet phldrT="[Text]" custT="1"/>
      <dgm:spPr/>
      <dgm:t>
        <a:bodyPr/>
        <a:lstStyle/>
        <a:p>
          <a:pPr marL="261938" marR="0" indent="-2619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Závěry Rady o strategickém rámci evropské spolupráce v oblasti vzdělávání a odborné přípravy (ET 2020)</a:t>
          </a:r>
          <a:endParaRPr lang="cs-CZ" sz="1600" dirty="0">
            <a:latin typeface="Calibri" pitchFamily="34" charset="0"/>
          </a:endParaRPr>
        </a:p>
      </dgm:t>
    </dgm:pt>
    <dgm:pt modelId="{A279B2AD-54FA-4701-B87A-D4BE1610177F}" type="parTrans" cxnId="{B2167FE8-7E38-4885-A6D3-F05D4DBD88CF}">
      <dgm:prSet/>
      <dgm:spPr/>
      <dgm:t>
        <a:bodyPr/>
        <a:lstStyle/>
        <a:p>
          <a:endParaRPr lang="cs-CZ" sz="1600"/>
        </a:p>
      </dgm:t>
    </dgm:pt>
    <dgm:pt modelId="{909107AE-F435-4DF8-A891-67433E6DE807}" type="sibTrans" cxnId="{B2167FE8-7E38-4885-A6D3-F05D4DBD88CF}">
      <dgm:prSet/>
      <dgm:spPr/>
      <dgm:t>
        <a:bodyPr/>
        <a:lstStyle/>
        <a:p>
          <a:endParaRPr lang="cs-CZ" sz="1600"/>
        </a:p>
      </dgm:t>
    </dgm:pt>
    <dgm:pt modelId="{15C9921E-2536-4BBB-94BF-6D8BD4FE0DFC}">
      <dgm:prSet phldrT="[Text]" custT="1"/>
      <dgm:spPr/>
      <dgm:t>
        <a:bodyPr/>
        <a:lstStyle/>
        <a:p>
          <a:r>
            <a:rPr lang="cs-CZ" sz="1600" b="0" dirty="0" smtClean="0">
              <a:latin typeface="Calibri" pitchFamily="34" charset="0"/>
              <a:cs typeface="Arial" pitchFamily="34" charset="0"/>
            </a:rPr>
            <a:t>Národní strategické dokumenty</a:t>
          </a:r>
          <a:endParaRPr lang="cs-CZ" sz="1600" b="0" dirty="0">
            <a:latin typeface="Calibri" pitchFamily="34" charset="0"/>
          </a:endParaRPr>
        </a:p>
      </dgm:t>
    </dgm:pt>
    <dgm:pt modelId="{651CA860-EAC5-4A70-AAC9-3CB56ADD7203}" type="parTrans" cxnId="{29CD5DE0-6943-49B8-9920-2F78FC7BE94C}">
      <dgm:prSet/>
      <dgm:spPr/>
      <dgm:t>
        <a:bodyPr/>
        <a:lstStyle/>
        <a:p>
          <a:endParaRPr lang="cs-CZ" sz="1600"/>
        </a:p>
      </dgm:t>
    </dgm:pt>
    <dgm:pt modelId="{33DCCCAB-61CE-4302-8566-7681E7AD88DF}" type="sibTrans" cxnId="{29CD5DE0-6943-49B8-9920-2F78FC7BE94C}">
      <dgm:prSet/>
      <dgm:spPr/>
      <dgm:t>
        <a:bodyPr/>
        <a:lstStyle/>
        <a:p>
          <a:endParaRPr lang="cs-CZ" sz="1600"/>
        </a:p>
      </dgm:t>
    </dgm:pt>
    <dgm:pt modelId="{6708F552-6653-464A-81C8-8F83FBBB328A}">
      <dgm:prSet phldrT="[Text]" custT="1"/>
      <dgm:spPr/>
      <dgm:t>
        <a:bodyPr/>
        <a:lstStyle/>
        <a:p>
          <a:pPr marL="228600" marR="0" lvl="1" indent="-228600" algn="just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cs-CZ" sz="1600" b="0" dirty="0" smtClean="0">
              <a:latin typeface="Calibri" pitchFamily="34" charset="0"/>
              <a:cs typeface="Arial" pitchFamily="34" charset="0"/>
            </a:rPr>
            <a:t>Dohoda o partnerství pro programové období 2014-2020</a:t>
          </a:r>
          <a:endParaRPr lang="cs-CZ" sz="1600" b="0" dirty="0" smtClean="0">
            <a:latin typeface="Calibri" pitchFamily="34" charset="0"/>
          </a:endParaRPr>
        </a:p>
      </dgm:t>
    </dgm:pt>
    <dgm:pt modelId="{CFA12E3B-5F6C-47AC-9812-4E3C8ED0807B}" type="parTrans" cxnId="{78B2159E-1C8E-4014-A299-7DB607C5885A}">
      <dgm:prSet/>
      <dgm:spPr/>
      <dgm:t>
        <a:bodyPr/>
        <a:lstStyle/>
        <a:p>
          <a:endParaRPr lang="cs-CZ" sz="1600"/>
        </a:p>
      </dgm:t>
    </dgm:pt>
    <dgm:pt modelId="{87C40705-7629-499C-A214-2AC900A0A251}" type="sibTrans" cxnId="{78B2159E-1C8E-4014-A299-7DB607C5885A}">
      <dgm:prSet/>
      <dgm:spPr/>
      <dgm:t>
        <a:bodyPr/>
        <a:lstStyle/>
        <a:p>
          <a:endParaRPr lang="cs-CZ" sz="1600"/>
        </a:p>
      </dgm:t>
    </dgm:pt>
    <dgm:pt modelId="{4E7733DF-5C6B-4EE1-B796-4FD86F608748}">
      <dgm:prSet phldrT="[Text]" custT="1"/>
      <dgm:spPr/>
      <dgm:t>
        <a:bodyPr/>
        <a:lstStyle/>
        <a:p>
          <a:pPr marL="261938" marR="0" indent="-2619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Specifická doporučení EK pro ČR</a:t>
          </a:r>
          <a:endParaRPr lang="cs-CZ" sz="1600" dirty="0">
            <a:latin typeface="Calibri" pitchFamily="34" charset="0"/>
          </a:endParaRPr>
        </a:p>
      </dgm:t>
    </dgm:pt>
    <dgm:pt modelId="{01BFCD7B-80D9-4D69-88C1-8798DC718898}" type="parTrans" cxnId="{3921197D-319B-4FBB-8B59-A7591AA0FEA2}">
      <dgm:prSet/>
      <dgm:spPr/>
      <dgm:t>
        <a:bodyPr/>
        <a:lstStyle/>
        <a:p>
          <a:endParaRPr lang="cs-CZ" sz="1600"/>
        </a:p>
      </dgm:t>
    </dgm:pt>
    <dgm:pt modelId="{166FF739-FA53-4EBC-B3CB-22DF6606075E}" type="sibTrans" cxnId="{3921197D-319B-4FBB-8B59-A7591AA0FEA2}">
      <dgm:prSet/>
      <dgm:spPr/>
      <dgm:t>
        <a:bodyPr/>
        <a:lstStyle/>
        <a:p>
          <a:endParaRPr lang="cs-CZ" sz="1600"/>
        </a:p>
      </dgm:t>
    </dgm:pt>
    <dgm:pt modelId="{8AF0A9A4-2F85-487E-BA90-642482D91BC4}">
      <dgm:prSet phldrT="[Text]" custT="1"/>
      <dgm:spPr/>
      <dgm:t>
        <a:bodyPr/>
        <a:lstStyle/>
        <a:p>
          <a:pPr marL="228600" indent="-22860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Strategie mezinárodní konkurenceschopnosti</a:t>
          </a:r>
          <a:endParaRPr lang="cs-CZ" sz="1600" dirty="0">
            <a:latin typeface="Calibri" pitchFamily="34" charset="0"/>
          </a:endParaRPr>
        </a:p>
      </dgm:t>
    </dgm:pt>
    <dgm:pt modelId="{48175E67-95AF-45FB-AA41-AA82A3A528DE}" type="parTrans" cxnId="{ECD98370-751A-482D-8E64-AB148A941FBA}">
      <dgm:prSet/>
      <dgm:spPr/>
      <dgm:t>
        <a:bodyPr/>
        <a:lstStyle/>
        <a:p>
          <a:endParaRPr lang="cs-CZ" sz="1600"/>
        </a:p>
      </dgm:t>
    </dgm:pt>
    <dgm:pt modelId="{7ACB2155-ED46-4E6B-B434-22E8459B69D4}" type="sibTrans" cxnId="{ECD98370-751A-482D-8E64-AB148A941FBA}">
      <dgm:prSet/>
      <dgm:spPr/>
      <dgm:t>
        <a:bodyPr/>
        <a:lstStyle/>
        <a:p>
          <a:endParaRPr lang="cs-CZ" sz="1600"/>
        </a:p>
      </dgm:t>
    </dgm:pt>
    <dgm:pt modelId="{0A9DEEF2-4CAF-4CA0-9E02-35DAF40A99BF}">
      <dgm:prSet phldrT="[Text]" custT="1"/>
      <dgm:spPr/>
      <dgm:t>
        <a:bodyPr/>
        <a:lstStyle/>
        <a:p>
          <a:pPr marL="261938" marR="0" indent="-2619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</a:rPr>
            <a:t>Nařízení EP a R č. 1303/2013 (obecné nařízení)</a:t>
          </a:r>
          <a:endParaRPr lang="cs-CZ" sz="1600" dirty="0">
            <a:latin typeface="Calibri" pitchFamily="34" charset="0"/>
          </a:endParaRPr>
        </a:p>
      </dgm:t>
    </dgm:pt>
    <dgm:pt modelId="{698CDC4A-D34A-42E2-BB64-C6137BE39D96}" type="parTrans" cxnId="{40E0EFE5-CC01-4853-A578-CEEDB7D67434}">
      <dgm:prSet/>
      <dgm:spPr/>
      <dgm:t>
        <a:bodyPr/>
        <a:lstStyle/>
        <a:p>
          <a:endParaRPr lang="cs-CZ" sz="1600"/>
        </a:p>
      </dgm:t>
    </dgm:pt>
    <dgm:pt modelId="{7A679EEF-9C38-4C1C-A380-6243FF04895A}" type="sibTrans" cxnId="{40E0EFE5-CC01-4853-A578-CEEDB7D67434}">
      <dgm:prSet/>
      <dgm:spPr/>
      <dgm:t>
        <a:bodyPr/>
        <a:lstStyle/>
        <a:p>
          <a:endParaRPr lang="cs-CZ" sz="1600"/>
        </a:p>
      </dgm:t>
    </dgm:pt>
    <dgm:pt modelId="{1DF57DFA-BA57-4E5A-92FF-465C332985B9}">
      <dgm:prSet phldrT="[Text]" custT="1"/>
      <dgm:spPr/>
      <dgm:t>
        <a:bodyPr/>
        <a:lstStyle/>
        <a:p>
          <a:pPr marL="228600" indent="-22860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Národní politika VaVaI</a:t>
          </a:r>
          <a:endParaRPr lang="cs-CZ" sz="1600" dirty="0">
            <a:latin typeface="Calibri" pitchFamily="34" charset="0"/>
          </a:endParaRPr>
        </a:p>
      </dgm:t>
    </dgm:pt>
    <dgm:pt modelId="{F0EB43A4-85C0-479E-A9D8-2BD1A7C2BFC4}" type="sibTrans" cxnId="{3C83B3C3-9E35-4C70-BC14-78011CA93A97}">
      <dgm:prSet/>
      <dgm:spPr/>
      <dgm:t>
        <a:bodyPr/>
        <a:lstStyle/>
        <a:p>
          <a:endParaRPr lang="cs-CZ" sz="1600"/>
        </a:p>
      </dgm:t>
    </dgm:pt>
    <dgm:pt modelId="{0E7455FE-6AE4-48A6-9EA0-618BC6A58173}" type="parTrans" cxnId="{3C83B3C3-9E35-4C70-BC14-78011CA93A97}">
      <dgm:prSet/>
      <dgm:spPr/>
      <dgm:t>
        <a:bodyPr/>
        <a:lstStyle/>
        <a:p>
          <a:endParaRPr lang="cs-CZ" sz="1600"/>
        </a:p>
      </dgm:t>
    </dgm:pt>
    <dgm:pt modelId="{6738FFC1-5D74-486A-8C7F-2189FFF749D2}">
      <dgm:prSet phldrT="[Text]" custT="1"/>
      <dgm:spPr/>
      <dgm:t>
        <a:bodyPr/>
        <a:lstStyle/>
        <a:p>
          <a:pPr marL="261938" marR="0" indent="-2619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</a:rPr>
            <a:t>Nařízení EP a R č. 1304/2013 (ESF)</a:t>
          </a:r>
          <a:endParaRPr lang="cs-CZ" sz="1600" dirty="0">
            <a:latin typeface="Calibri" pitchFamily="34" charset="0"/>
          </a:endParaRPr>
        </a:p>
      </dgm:t>
    </dgm:pt>
    <dgm:pt modelId="{CFF1CD2E-D88C-43CF-91EA-CB9E573404F0}" type="parTrans" cxnId="{9175146E-8CEE-4EAB-8DE0-9DB94AA0EDC0}">
      <dgm:prSet/>
      <dgm:spPr/>
      <dgm:t>
        <a:bodyPr/>
        <a:lstStyle/>
        <a:p>
          <a:endParaRPr lang="cs-CZ" sz="1600"/>
        </a:p>
      </dgm:t>
    </dgm:pt>
    <dgm:pt modelId="{8687A674-D7CC-4782-98FE-A427B011954D}" type="sibTrans" cxnId="{9175146E-8CEE-4EAB-8DE0-9DB94AA0EDC0}">
      <dgm:prSet/>
      <dgm:spPr/>
      <dgm:t>
        <a:bodyPr/>
        <a:lstStyle/>
        <a:p>
          <a:endParaRPr lang="cs-CZ" sz="1600"/>
        </a:p>
      </dgm:t>
    </dgm:pt>
    <dgm:pt modelId="{20103DFA-5956-4446-86B1-AC290EF59D0E}">
      <dgm:prSet phldrT="[Text]" custT="1"/>
      <dgm:spPr/>
      <dgm:t>
        <a:bodyPr/>
        <a:lstStyle/>
        <a:p>
          <a:pPr marL="261938" marR="0" indent="-26193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</a:rPr>
            <a:t>Nařízení EP a R č. 1301/2013 (ERDF)</a:t>
          </a:r>
          <a:endParaRPr lang="cs-CZ" sz="1600" dirty="0">
            <a:latin typeface="Calibri" pitchFamily="34" charset="0"/>
          </a:endParaRPr>
        </a:p>
      </dgm:t>
    </dgm:pt>
    <dgm:pt modelId="{CD0F73DF-0365-4586-ACC7-2D173E3EDD8C}" type="parTrans" cxnId="{EB6D99C8-53FA-48E4-9910-04BBD19393C1}">
      <dgm:prSet/>
      <dgm:spPr/>
      <dgm:t>
        <a:bodyPr/>
        <a:lstStyle/>
        <a:p>
          <a:endParaRPr lang="cs-CZ" sz="1600"/>
        </a:p>
      </dgm:t>
    </dgm:pt>
    <dgm:pt modelId="{BD30CDBD-47C9-4576-91E6-A1618508DE30}" type="sibTrans" cxnId="{EB6D99C8-53FA-48E4-9910-04BBD19393C1}">
      <dgm:prSet/>
      <dgm:spPr/>
      <dgm:t>
        <a:bodyPr/>
        <a:lstStyle/>
        <a:p>
          <a:endParaRPr lang="cs-CZ" sz="1600"/>
        </a:p>
      </dgm:t>
    </dgm:pt>
    <dgm:pt modelId="{0CA1F44D-39E2-43CF-BC4A-4E220EBD3D4C}">
      <dgm:prSet phldrT="[Text]" custT="1"/>
      <dgm:spPr/>
      <dgm:t>
        <a:bodyPr/>
        <a:lstStyle/>
        <a:p>
          <a:pPr marL="228600" indent="-22860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Národní program reforem</a:t>
          </a:r>
          <a:endParaRPr lang="cs-CZ" sz="1600" dirty="0">
            <a:latin typeface="Calibri" pitchFamily="34" charset="0"/>
          </a:endParaRPr>
        </a:p>
      </dgm:t>
    </dgm:pt>
    <dgm:pt modelId="{188CB6F3-7BE1-41ED-A6D4-7876869ACC77}" type="parTrans" cxnId="{51463FBE-ADA1-4D17-B350-6B605C70F180}">
      <dgm:prSet/>
      <dgm:spPr/>
      <dgm:t>
        <a:bodyPr/>
        <a:lstStyle/>
        <a:p>
          <a:endParaRPr lang="cs-CZ" sz="1600"/>
        </a:p>
      </dgm:t>
    </dgm:pt>
    <dgm:pt modelId="{C6A1E004-271E-45C0-A5A8-8E2321E4D20A}" type="sibTrans" cxnId="{51463FBE-ADA1-4D17-B350-6B605C70F180}">
      <dgm:prSet/>
      <dgm:spPr/>
      <dgm:t>
        <a:bodyPr/>
        <a:lstStyle/>
        <a:p>
          <a:endParaRPr lang="cs-CZ" sz="1600"/>
        </a:p>
      </dgm:t>
    </dgm:pt>
    <dgm:pt modelId="{2CE9D7AD-EBDE-411F-88D2-82B89CE32A93}">
      <dgm:prSet phldrT="[Text]" custT="1"/>
      <dgm:spPr/>
      <dgm:t>
        <a:bodyPr/>
        <a:lstStyle/>
        <a:p>
          <a:pPr marL="228600" marR="0" indent="-22860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Strategie regionálního rozvoje</a:t>
          </a:r>
          <a:endParaRPr lang="cs-CZ" sz="1600" dirty="0">
            <a:latin typeface="Calibri" pitchFamily="34" charset="0"/>
          </a:endParaRPr>
        </a:p>
      </dgm:t>
    </dgm:pt>
    <dgm:pt modelId="{A7E95E4E-4764-45DF-AF5B-43FA09D97360}" type="parTrans" cxnId="{BEED04B0-889A-451F-BA08-7A4E5FE53710}">
      <dgm:prSet/>
      <dgm:spPr/>
      <dgm:t>
        <a:bodyPr/>
        <a:lstStyle/>
        <a:p>
          <a:endParaRPr lang="cs-CZ" sz="1600"/>
        </a:p>
      </dgm:t>
    </dgm:pt>
    <dgm:pt modelId="{15E3D3F3-2529-4FFF-BB8E-FB5ADD2D8521}" type="sibTrans" cxnId="{BEED04B0-889A-451F-BA08-7A4E5FE53710}">
      <dgm:prSet/>
      <dgm:spPr/>
      <dgm:t>
        <a:bodyPr/>
        <a:lstStyle/>
        <a:p>
          <a:endParaRPr lang="cs-CZ" sz="1600"/>
        </a:p>
      </dgm:t>
    </dgm:pt>
    <dgm:pt modelId="{73284F1E-FEAE-4983-8C5D-50A6FEE55276}">
      <dgm:prSet phldrT="[Text]" custT="1"/>
      <dgm:spPr/>
      <dgm:t>
        <a:bodyPr/>
        <a:lstStyle/>
        <a:p>
          <a:pPr marL="228600" marR="0" indent="-22860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Strategie rozvoje vzdělávací politiky ČR do 2020</a:t>
          </a:r>
          <a:endParaRPr lang="cs-CZ" sz="1600" dirty="0">
            <a:latin typeface="Calibri" pitchFamily="34" charset="0"/>
          </a:endParaRPr>
        </a:p>
      </dgm:t>
    </dgm:pt>
    <dgm:pt modelId="{37908DA6-7F08-474F-9D8B-3C021FEA8516}" type="parTrans" cxnId="{0DA673E1-48D6-4E16-9DC9-48FEF272C880}">
      <dgm:prSet/>
      <dgm:spPr/>
      <dgm:t>
        <a:bodyPr/>
        <a:lstStyle/>
        <a:p>
          <a:endParaRPr lang="cs-CZ" sz="1600"/>
        </a:p>
      </dgm:t>
    </dgm:pt>
    <dgm:pt modelId="{390AE6ED-97F9-4503-BB70-FCBDE0E8AF16}" type="sibTrans" cxnId="{0DA673E1-48D6-4E16-9DC9-48FEF272C880}">
      <dgm:prSet/>
      <dgm:spPr/>
      <dgm:t>
        <a:bodyPr/>
        <a:lstStyle/>
        <a:p>
          <a:endParaRPr lang="cs-CZ" sz="1600"/>
        </a:p>
      </dgm:t>
    </dgm:pt>
    <dgm:pt modelId="{49D395D6-8035-4391-9F22-397D5D04870E}">
      <dgm:prSet phldrT="[Text]" custT="1"/>
      <dgm:spPr/>
      <dgm:t>
        <a:bodyPr/>
        <a:lstStyle/>
        <a:p>
          <a:pPr marL="228600" marR="0" indent="-22860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</a:rPr>
            <a:t>Strategie inteligentní specializace (RIS3)</a:t>
          </a:r>
          <a:endParaRPr lang="cs-CZ" sz="1600" dirty="0">
            <a:latin typeface="Calibri" pitchFamily="34" charset="0"/>
          </a:endParaRPr>
        </a:p>
      </dgm:t>
    </dgm:pt>
    <dgm:pt modelId="{A2AE8368-D620-4D2F-A826-CF85D03B983F}" type="parTrans" cxnId="{0064EC41-F5EC-445F-B3B4-87C87E32EBBB}">
      <dgm:prSet/>
      <dgm:spPr/>
      <dgm:t>
        <a:bodyPr/>
        <a:lstStyle/>
        <a:p>
          <a:endParaRPr lang="cs-CZ" sz="1600"/>
        </a:p>
      </dgm:t>
    </dgm:pt>
    <dgm:pt modelId="{A6F1E5D4-C86C-4CFF-B7AF-C24377867002}" type="sibTrans" cxnId="{0064EC41-F5EC-445F-B3B4-87C87E32EBBB}">
      <dgm:prSet/>
      <dgm:spPr/>
      <dgm:t>
        <a:bodyPr/>
        <a:lstStyle/>
        <a:p>
          <a:endParaRPr lang="cs-CZ" sz="1600"/>
        </a:p>
      </dgm:t>
    </dgm:pt>
    <dgm:pt modelId="{DBF43970-D04E-46B1-B2E7-208D02156AAD}">
      <dgm:prSet phldrT="[Text]" custT="1"/>
      <dgm:spPr/>
      <dgm:t>
        <a:bodyPr/>
        <a:lstStyle/>
        <a:p>
          <a:pPr marL="228600" marR="0" indent="-22860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Dlouhodobý záměr rozvoje vzdělávání a vzdělávací soustavy</a:t>
          </a:r>
          <a:endParaRPr lang="cs-CZ" sz="1600" dirty="0">
            <a:latin typeface="Calibri" pitchFamily="34" charset="0"/>
            <a:cs typeface="Arial" pitchFamily="34" charset="0"/>
          </a:endParaRPr>
        </a:p>
      </dgm:t>
    </dgm:pt>
    <dgm:pt modelId="{5A3624C6-BE01-47DF-BFCC-946C6411C7F5}" type="parTrans" cxnId="{D1E14DA3-E32E-492A-AE6A-A5ED8EF9AAF2}">
      <dgm:prSet/>
      <dgm:spPr/>
      <dgm:t>
        <a:bodyPr/>
        <a:lstStyle/>
        <a:p>
          <a:endParaRPr lang="cs-CZ"/>
        </a:p>
      </dgm:t>
    </dgm:pt>
    <dgm:pt modelId="{C7F8C6DF-0730-4DCA-84BB-7156327C1505}" type="sibTrans" cxnId="{D1E14DA3-E32E-492A-AE6A-A5ED8EF9AAF2}">
      <dgm:prSet/>
      <dgm:spPr/>
      <dgm:t>
        <a:bodyPr/>
        <a:lstStyle/>
        <a:p>
          <a:endParaRPr lang="cs-CZ"/>
        </a:p>
      </dgm:t>
    </dgm:pt>
    <dgm:pt modelId="{26A0CA45-8D8C-43DB-95ED-87552A046EF6}">
      <dgm:prSet phldrT="[Text]" custT="1"/>
      <dgm:spPr/>
      <dgm:t>
        <a:bodyPr/>
        <a:lstStyle/>
        <a:p>
          <a:pPr marL="228600" marR="0" indent="-228600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cs-CZ" sz="1600" dirty="0" smtClean="0">
              <a:latin typeface="Calibri" pitchFamily="34" charset="0"/>
              <a:cs typeface="Arial" pitchFamily="34" charset="0"/>
            </a:rPr>
            <a:t>Rámec rozvoje vysokých škol do roku 2020 </a:t>
          </a:r>
          <a:endParaRPr lang="cs-CZ" sz="1600" dirty="0">
            <a:latin typeface="Calibri" pitchFamily="34" charset="0"/>
            <a:cs typeface="Arial" pitchFamily="34" charset="0"/>
          </a:endParaRPr>
        </a:p>
      </dgm:t>
    </dgm:pt>
    <dgm:pt modelId="{192853C6-02F9-4D73-A2A9-8F639057BEC4}" type="parTrans" cxnId="{E7729C1D-41C3-4C47-89FB-979AD804E827}">
      <dgm:prSet/>
      <dgm:spPr/>
      <dgm:t>
        <a:bodyPr/>
        <a:lstStyle/>
        <a:p>
          <a:endParaRPr lang="cs-CZ"/>
        </a:p>
      </dgm:t>
    </dgm:pt>
    <dgm:pt modelId="{5A180AF5-43FB-4022-A0D7-DDBFC24ABB63}" type="sibTrans" cxnId="{E7729C1D-41C3-4C47-89FB-979AD804E827}">
      <dgm:prSet/>
      <dgm:spPr/>
      <dgm:t>
        <a:bodyPr/>
        <a:lstStyle/>
        <a:p>
          <a:endParaRPr lang="cs-CZ"/>
        </a:p>
      </dgm:t>
    </dgm:pt>
    <dgm:pt modelId="{EB4DA85F-441D-41B4-8D11-E086FFB729A2}" type="pres">
      <dgm:prSet presAssocID="{0A83877B-D6B8-44B9-93C5-1F271D74AF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F07405A-A1D7-4DB8-8C8F-A76C60C7E662}" type="pres">
      <dgm:prSet presAssocID="{9FA9A55C-8A70-4275-AE6B-8559EE58E26F}" presName="linNode" presStyleCnt="0"/>
      <dgm:spPr/>
    </dgm:pt>
    <dgm:pt modelId="{26EF15E9-739C-4A35-8F26-0533DDD79D7D}" type="pres">
      <dgm:prSet presAssocID="{9FA9A55C-8A70-4275-AE6B-8559EE58E26F}" presName="parentText" presStyleLbl="node1" presStyleIdx="0" presStyleCnt="2" custScaleX="68140" custScaleY="5467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2FCEFA-A782-420D-AEDB-2EE165A7FDB8}" type="pres">
      <dgm:prSet presAssocID="{9FA9A55C-8A70-4275-AE6B-8559EE58E26F}" presName="descendantText" presStyleLbl="alignAccFollowNode1" presStyleIdx="0" presStyleCnt="2" custScaleX="16342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E2F7A-EE20-4A90-8099-54DA01031684}" type="pres">
      <dgm:prSet presAssocID="{74BFDE6E-F038-416C-8B54-D84D4E2A1955}" presName="sp" presStyleCnt="0"/>
      <dgm:spPr/>
    </dgm:pt>
    <dgm:pt modelId="{2C4C470D-709A-49FE-B22F-A2C03F75CE73}" type="pres">
      <dgm:prSet presAssocID="{15C9921E-2536-4BBB-94BF-6D8BD4FE0DFC}" presName="linNode" presStyleCnt="0"/>
      <dgm:spPr/>
    </dgm:pt>
    <dgm:pt modelId="{13425650-17AC-4C65-B450-82750A524BE3}" type="pres">
      <dgm:prSet presAssocID="{15C9921E-2536-4BBB-94BF-6D8BD4FE0DFC}" presName="parentText" presStyleLbl="node1" presStyleIdx="1" presStyleCnt="2" custScaleX="73791" custScaleY="4697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5BF237-D6D2-4355-8B87-5EBEF41D6A74}" type="pres">
      <dgm:prSet presAssocID="{15C9921E-2536-4BBB-94BF-6D8BD4FE0DFC}" presName="descendantText" presStyleLbl="alignAccFollowNode1" presStyleIdx="1" presStyleCnt="2" custScaleX="179469" custLinFactNeighborX="1587" custLinFactNeighborY="1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94763F-2C9B-4422-BB87-12A8A6281B7B}" type="presOf" srcId="{DBF43970-D04E-46B1-B2E7-208D02156AAD}" destId="{735BF237-D6D2-4355-8B87-5EBEF41D6A74}" srcOrd="0" destOrd="6" presId="urn:microsoft.com/office/officeart/2005/8/layout/vList5"/>
    <dgm:cxn modelId="{E7729C1D-41C3-4C47-89FB-979AD804E827}" srcId="{15C9921E-2536-4BBB-94BF-6D8BD4FE0DFC}" destId="{26A0CA45-8D8C-43DB-95ED-87552A046EF6}" srcOrd="8" destOrd="0" parTransId="{192853C6-02F9-4D73-A2A9-8F639057BEC4}" sibTransId="{5A180AF5-43FB-4022-A0D7-DDBFC24ABB63}"/>
    <dgm:cxn modelId="{2ABEF3C3-2607-439F-89DC-763BD13E898E}" type="presOf" srcId="{4E7733DF-5C6B-4EE1-B796-4FD86F608748}" destId="{ED2FCEFA-A782-420D-AEDB-2EE165A7FDB8}" srcOrd="0" destOrd="2" presId="urn:microsoft.com/office/officeart/2005/8/layout/vList5"/>
    <dgm:cxn modelId="{40E0EFE5-CC01-4853-A578-CEEDB7D67434}" srcId="{9FA9A55C-8A70-4275-AE6B-8559EE58E26F}" destId="{0A9DEEF2-4CAF-4CA0-9E02-35DAF40A99BF}" srcOrd="3" destOrd="0" parTransId="{698CDC4A-D34A-42E2-BB64-C6137BE39D96}" sibTransId="{7A679EEF-9C38-4C1C-A380-6243FF04895A}"/>
    <dgm:cxn modelId="{3921197D-319B-4FBB-8B59-A7591AA0FEA2}" srcId="{9FA9A55C-8A70-4275-AE6B-8559EE58E26F}" destId="{4E7733DF-5C6B-4EE1-B796-4FD86F608748}" srcOrd="2" destOrd="0" parTransId="{01BFCD7B-80D9-4D69-88C1-8798DC718898}" sibTransId="{166FF739-FA53-4EBC-B3CB-22DF6606075E}"/>
    <dgm:cxn modelId="{3C83B3C3-9E35-4C70-BC14-78011CA93A97}" srcId="{15C9921E-2536-4BBB-94BF-6D8BD4FE0DFC}" destId="{1DF57DFA-BA57-4E5A-92FF-465C332985B9}" srcOrd="3" destOrd="0" parTransId="{0E7455FE-6AE4-48A6-9EA0-618BC6A58173}" sibTransId="{F0EB43A4-85C0-479E-A9D8-2BD1A7C2BFC4}"/>
    <dgm:cxn modelId="{D1E14DA3-E32E-492A-AE6A-A5ED8EF9AAF2}" srcId="{15C9921E-2536-4BBB-94BF-6D8BD4FE0DFC}" destId="{DBF43970-D04E-46B1-B2E7-208D02156AAD}" srcOrd="6" destOrd="0" parTransId="{5A3624C6-BE01-47DF-BFCC-946C6411C7F5}" sibTransId="{C7F8C6DF-0730-4DCA-84BB-7156327C1505}"/>
    <dgm:cxn modelId="{E8C41B3F-EC06-408B-96A0-0BFFD653C6C0}" type="presOf" srcId="{6708F552-6653-464A-81C8-8F83FBBB328A}" destId="{735BF237-D6D2-4355-8B87-5EBEF41D6A74}" srcOrd="0" destOrd="0" presId="urn:microsoft.com/office/officeart/2005/8/layout/vList5"/>
    <dgm:cxn modelId="{85B3808F-AA64-4AC1-80B9-B0A50FA799D8}" srcId="{9FA9A55C-8A70-4275-AE6B-8559EE58E26F}" destId="{C03C3780-155F-440E-BE45-D33F419E01ED}" srcOrd="0" destOrd="0" parTransId="{78F311DE-E7B5-43C1-B506-E1F6903A9B23}" sibTransId="{83CBDD1C-A370-4A8D-9AAF-0D14862F46F9}"/>
    <dgm:cxn modelId="{19B84F6D-395A-4AF5-B1B7-5FACDE2BDEC3}" type="presOf" srcId="{0A9DEEF2-4CAF-4CA0-9E02-35DAF40A99BF}" destId="{ED2FCEFA-A782-420D-AEDB-2EE165A7FDB8}" srcOrd="0" destOrd="3" presId="urn:microsoft.com/office/officeart/2005/8/layout/vList5"/>
    <dgm:cxn modelId="{29CD5DE0-6943-49B8-9920-2F78FC7BE94C}" srcId="{0A83877B-D6B8-44B9-93C5-1F271D74AF7B}" destId="{15C9921E-2536-4BBB-94BF-6D8BD4FE0DFC}" srcOrd="1" destOrd="0" parTransId="{651CA860-EAC5-4A70-AAC9-3CB56ADD7203}" sibTransId="{33DCCCAB-61CE-4302-8566-7681E7AD88DF}"/>
    <dgm:cxn modelId="{84A8A7D8-DC8B-4FCC-9489-140371FA7C03}" type="presOf" srcId="{26A0CA45-8D8C-43DB-95ED-87552A046EF6}" destId="{735BF237-D6D2-4355-8B87-5EBEF41D6A74}" srcOrd="0" destOrd="8" presId="urn:microsoft.com/office/officeart/2005/8/layout/vList5"/>
    <dgm:cxn modelId="{8FF92F80-797B-4538-BECA-20B58D68B742}" type="presOf" srcId="{9FA9A55C-8A70-4275-AE6B-8559EE58E26F}" destId="{26EF15E9-739C-4A35-8F26-0533DDD79D7D}" srcOrd="0" destOrd="0" presId="urn:microsoft.com/office/officeart/2005/8/layout/vList5"/>
    <dgm:cxn modelId="{04DF4B7B-C54B-44D1-BA33-7318FB54AF98}" type="presOf" srcId="{49D395D6-8035-4391-9F22-397D5D04870E}" destId="{735BF237-D6D2-4355-8B87-5EBEF41D6A74}" srcOrd="0" destOrd="7" presId="urn:microsoft.com/office/officeart/2005/8/layout/vList5"/>
    <dgm:cxn modelId="{D4A12A4D-BF7D-4EBA-A23C-99C058F511A0}" type="presOf" srcId="{1DF57DFA-BA57-4E5A-92FF-465C332985B9}" destId="{735BF237-D6D2-4355-8B87-5EBEF41D6A74}" srcOrd="0" destOrd="3" presId="urn:microsoft.com/office/officeart/2005/8/layout/vList5"/>
    <dgm:cxn modelId="{8E8F3886-9361-4CCE-A89F-57303DC685F7}" type="presOf" srcId="{73284F1E-FEAE-4983-8C5D-50A6FEE55276}" destId="{735BF237-D6D2-4355-8B87-5EBEF41D6A74}" srcOrd="0" destOrd="5" presId="urn:microsoft.com/office/officeart/2005/8/layout/vList5"/>
    <dgm:cxn modelId="{B2167FE8-7E38-4885-A6D3-F05D4DBD88CF}" srcId="{9FA9A55C-8A70-4275-AE6B-8559EE58E26F}" destId="{82804242-3917-4DD8-887A-64149204174B}" srcOrd="1" destOrd="0" parTransId="{A279B2AD-54FA-4701-B87A-D4BE1610177F}" sibTransId="{909107AE-F435-4DF8-A891-67433E6DE807}"/>
    <dgm:cxn modelId="{3686239C-323F-439E-B334-A28B36CFEBFA}" type="presOf" srcId="{2CE9D7AD-EBDE-411F-88D2-82B89CE32A93}" destId="{735BF237-D6D2-4355-8B87-5EBEF41D6A74}" srcOrd="0" destOrd="4" presId="urn:microsoft.com/office/officeart/2005/8/layout/vList5"/>
    <dgm:cxn modelId="{485D3013-203D-4CAD-BEB2-215A74343451}" type="presOf" srcId="{C03C3780-155F-440E-BE45-D33F419E01ED}" destId="{ED2FCEFA-A782-420D-AEDB-2EE165A7FDB8}" srcOrd="0" destOrd="0" presId="urn:microsoft.com/office/officeart/2005/8/layout/vList5"/>
    <dgm:cxn modelId="{B34AE7C7-89F0-474D-9756-E8958984A3D1}" type="presOf" srcId="{20103DFA-5956-4446-86B1-AC290EF59D0E}" destId="{ED2FCEFA-A782-420D-AEDB-2EE165A7FDB8}" srcOrd="0" destOrd="5" presId="urn:microsoft.com/office/officeart/2005/8/layout/vList5"/>
    <dgm:cxn modelId="{9175146E-8CEE-4EAB-8DE0-9DB94AA0EDC0}" srcId="{9FA9A55C-8A70-4275-AE6B-8559EE58E26F}" destId="{6738FFC1-5D74-486A-8C7F-2189FFF749D2}" srcOrd="4" destOrd="0" parTransId="{CFF1CD2E-D88C-43CF-91EA-CB9E573404F0}" sibTransId="{8687A674-D7CC-4782-98FE-A427B011954D}"/>
    <dgm:cxn modelId="{BEED04B0-889A-451F-BA08-7A4E5FE53710}" srcId="{15C9921E-2536-4BBB-94BF-6D8BD4FE0DFC}" destId="{2CE9D7AD-EBDE-411F-88D2-82B89CE32A93}" srcOrd="4" destOrd="0" parTransId="{A7E95E4E-4764-45DF-AF5B-43FA09D97360}" sibTransId="{15E3D3F3-2529-4FFF-BB8E-FB5ADD2D8521}"/>
    <dgm:cxn modelId="{73524671-4E34-442A-B7D0-D2F739AFFC05}" srcId="{0A83877B-D6B8-44B9-93C5-1F271D74AF7B}" destId="{9FA9A55C-8A70-4275-AE6B-8559EE58E26F}" srcOrd="0" destOrd="0" parTransId="{794BAC0E-86A7-4750-B2DA-E4279241FB92}" sibTransId="{74BFDE6E-F038-416C-8B54-D84D4E2A1955}"/>
    <dgm:cxn modelId="{A10F0B76-EA68-418F-AFAF-CEF8FFE44EA4}" type="presOf" srcId="{0A83877B-D6B8-44B9-93C5-1F271D74AF7B}" destId="{EB4DA85F-441D-41B4-8D11-E086FFB729A2}" srcOrd="0" destOrd="0" presId="urn:microsoft.com/office/officeart/2005/8/layout/vList5"/>
    <dgm:cxn modelId="{ECD98370-751A-482D-8E64-AB148A941FBA}" srcId="{15C9921E-2536-4BBB-94BF-6D8BD4FE0DFC}" destId="{8AF0A9A4-2F85-487E-BA90-642482D91BC4}" srcOrd="2" destOrd="0" parTransId="{48175E67-95AF-45FB-AA41-AA82A3A528DE}" sibTransId="{7ACB2155-ED46-4E6B-B434-22E8459B69D4}"/>
    <dgm:cxn modelId="{961D4F9F-61AC-4D8A-99A6-53FEB4BA3FAC}" type="presOf" srcId="{6738FFC1-5D74-486A-8C7F-2189FFF749D2}" destId="{ED2FCEFA-A782-420D-AEDB-2EE165A7FDB8}" srcOrd="0" destOrd="4" presId="urn:microsoft.com/office/officeart/2005/8/layout/vList5"/>
    <dgm:cxn modelId="{0064EC41-F5EC-445F-B3B4-87C87E32EBBB}" srcId="{15C9921E-2536-4BBB-94BF-6D8BD4FE0DFC}" destId="{49D395D6-8035-4391-9F22-397D5D04870E}" srcOrd="7" destOrd="0" parTransId="{A2AE8368-D620-4D2F-A826-CF85D03B983F}" sibTransId="{A6F1E5D4-C86C-4CFF-B7AF-C24377867002}"/>
    <dgm:cxn modelId="{2279A499-6DDF-43B6-9F14-1AF7698F4CD1}" type="presOf" srcId="{82804242-3917-4DD8-887A-64149204174B}" destId="{ED2FCEFA-A782-420D-AEDB-2EE165A7FDB8}" srcOrd="0" destOrd="1" presId="urn:microsoft.com/office/officeart/2005/8/layout/vList5"/>
    <dgm:cxn modelId="{0898B13F-A600-4667-8F36-AF1D1C0DCD73}" type="presOf" srcId="{0CA1F44D-39E2-43CF-BC4A-4E220EBD3D4C}" destId="{735BF237-D6D2-4355-8B87-5EBEF41D6A74}" srcOrd="0" destOrd="1" presId="urn:microsoft.com/office/officeart/2005/8/layout/vList5"/>
    <dgm:cxn modelId="{0DA673E1-48D6-4E16-9DC9-48FEF272C880}" srcId="{15C9921E-2536-4BBB-94BF-6D8BD4FE0DFC}" destId="{73284F1E-FEAE-4983-8C5D-50A6FEE55276}" srcOrd="5" destOrd="0" parTransId="{37908DA6-7F08-474F-9D8B-3C021FEA8516}" sibTransId="{390AE6ED-97F9-4503-BB70-FCBDE0E8AF16}"/>
    <dgm:cxn modelId="{78B2159E-1C8E-4014-A299-7DB607C5885A}" srcId="{15C9921E-2536-4BBB-94BF-6D8BD4FE0DFC}" destId="{6708F552-6653-464A-81C8-8F83FBBB328A}" srcOrd="0" destOrd="0" parTransId="{CFA12E3B-5F6C-47AC-9812-4E3C8ED0807B}" sibTransId="{87C40705-7629-499C-A214-2AC900A0A251}"/>
    <dgm:cxn modelId="{51463FBE-ADA1-4D17-B350-6B605C70F180}" srcId="{15C9921E-2536-4BBB-94BF-6D8BD4FE0DFC}" destId="{0CA1F44D-39E2-43CF-BC4A-4E220EBD3D4C}" srcOrd="1" destOrd="0" parTransId="{188CB6F3-7BE1-41ED-A6D4-7876869ACC77}" sibTransId="{C6A1E004-271E-45C0-A5A8-8E2321E4D20A}"/>
    <dgm:cxn modelId="{EB6D99C8-53FA-48E4-9910-04BBD19393C1}" srcId="{9FA9A55C-8A70-4275-AE6B-8559EE58E26F}" destId="{20103DFA-5956-4446-86B1-AC290EF59D0E}" srcOrd="5" destOrd="0" parTransId="{CD0F73DF-0365-4586-ACC7-2D173E3EDD8C}" sibTransId="{BD30CDBD-47C9-4576-91E6-A1618508DE30}"/>
    <dgm:cxn modelId="{29816664-B004-4D74-8856-654F4A908390}" type="presOf" srcId="{8AF0A9A4-2F85-487E-BA90-642482D91BC4}" destId="{735BF237-D6D2-4355-8B87-5EBEF41D6A74}" srcOrd="0" destOrd="2" presId="urn:microsoft.com/office/officeart/2005/8/layout/vList5"/>
    <dgm:cxn modelId="{B459A1C9-1FF9-4130-9C5F-FA78A1018947}" type="presOf" srcId="{15C9921E-2536-4BBB-94BF-6D8BD4FE0DFC}" destId="{13425650-17AC-4C65-B450-82750A524BE3}" srcOrd="0" destOrd="0" presId="urn:microsoft.com/office/officeart/2005/8/layout/vList5"/>
    <dgm:cxn modelId="{4CA8CC53-B780-408D-A4C7-F2227E3DA807}" type="presParOf" srcId="{EB4DA85F-441D-41B4-8D11-E086FFB729A2}" destId="{7F07405A-A1D7-4DB8-8C8F-A76C60C7E662}" srcOrd="0" destOrd="0" presId="urn:microsoft.com/office/officeart/2005/8/layout/vList5"/>
    <dgm:cxn modelId="{2202FB29-1672-4848-AD0F-ABFDBFEC31AE}" type="presParOf" srcId="{7F07405A-A1D7-4DB8-8C8F-A76C60C7E662}" destId="{26EF15E9-739C-4A35-8F26-0533DDD79D7D}" srcOrd="0" destOrd="0" presId="urn:microsoft.com/office/officeart/2005/8/layout/vList5"/>
    <dgm:cxn modelId="{7CF99249-CC7D-4CCD-85B9-19F00BAB50CD}" type="presParOf" srcId="{7F07405A-A1D7-4DB8-8C8F-A76C60C7E662}" destId="{ED2FCEFA-A782-420D-AEDB-2EE165A7FDB8}" srcOrd="1" destOrd="0" presId="urn:microsoft.com/office/officeart/2005/8/layout/vList5"/>
    <dgm:cxn modelId="{CDFB1494-4BC2-4D49-8127-4DB0B3D9C82B}" type="presParOf" srcId="{EB4DA85F-441D-41B4-8D11-E086FFB729A2}" destId="{9EBE2F7A-EE20-4A90-8099-54DA01031684}" srcOrd="1" destOrd="0" presId="urn:microsoft.com/office/officeart/2005/8/layout/vList5"/>
    <dgm:cxn modelId="{9BB5D8C3-ACA1-4FF5-AB7E-90272C3E55F5}" type="presParOf" srcId="{EB4DA85F-441D-41B4-8D11-E086FFB729A2}" destId="{2C4C470D-709A-49FE-B22F-A2C03F75CE73}" srcOrd="2" destOrd="0" presId="urn:microsoft.com/office/officeart/2005/8/layout/vList5"/>
    <dgm:cxn modelId="{6DF5C9E5-6372-472E-9D97-FA2E6F690082}" type="presParOf" srcId="{2C4C470D-709A-49FE-B22F-A2C03F75CE73}" destId="{13425650-17AC-4C65-B450-82750A524BE3}" srcOrd="0" destOrd="0" presId="urn:microsoft.com/office/officeart/2005/8/layout/vList5"/>
    <dgm:cxn modelId="{AC768034-B39F-4006-B3CD-858D261906D3}" type="presParOf" srcId="{2C4C470D-709A-49FE-B22F-A2C03F75CE73}" destId="{735BF237-D6D2-4355-8B87-5EBEF41D6A7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A452A1-1B8D-40AB-946A-6D8085ED92A7}" type="doc">
      <dgm:prSet loTypeId="urn:microsoft.com/office/officeart/2005/8/layout/matrix3" loCatId="matrix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293B77CD-C0F6-466E-8673-2112BF6170FB}">
      <dgm:prSet phldrT="[Text]" custT="1"/>
      <dgm:spPr>
        <a:solidFill>
          <a:schemeClr val="tx2">
            <a:lumMod val="75000"/>
          </a:schemeClr>
        </a:solidFill>
      </dgm:spPr>
      <dgm:t>
        <a:bodyPr anchor="t"/>
        <a:lstStyle/>
        <a:p>
          <a:r>
            <a:rPr lang="cs-CZ" sz="2000" b="1" dirty="0" smtClean="0">
              <a:latin typeface="Calibri" pitchFamily="34" charset="0"/>
            </a:rPr>
            <a:t>PO 1</a:t>
          </a:r>
        </a:p>
        <a:p>
          <a:r>
            <a:rPr lang="cs-CZ" sz="2000" b="1" dirty="0" smtClean="0">
              <a:latin typeface="Calibri" pitchFamily="34" charset="0"/>
            </a:rPr>
            <a:t>Posilování kapacit pro kvalitní výzkum</a:t>
          </a:r>
        </a:p>
        <a:p>
          <a:endParaRPr lang="cs-CZ" sz="1400" b="1" dirty="0" smtClean="0">
            <a:latin typeface="Calibri" pitchFamily="34" charset="0"/>
          </a:endParaRPr>
        </a:p>
        <a:p>
          <a:endParaRPr lang="cs-CZ" sz="2000" b="1" dirty="0" smtClean="0">
            <a:latin typeface="Calibri" pitchFamily="34" charset="0"/>
          </a:endParaRPr>
        </a:p>
        <a:p>
          <a:r>
            <a:rPr lang="cs-CZ" sz="2000" b="1" dirty="0" smtClean="0">
              <a:latin typeface="Calibri" pitchFamily="34" charset="0"/>
            </a:rPr>
            <a:t>(ERDF)</a:t>
          </a:r>
          <a:endParaRPr lang="en-GB" sz="2000" b="0" noProof="0" dirty="0">
            <a:solidFill>
              <a:schemeClr val="tx1"/>
            </a:solidFill>
            <a:latin typeface="Calibri" pitchFamily="34" charset="0"/>
          </a:endParaRPr>
        </a:p>
      </dgm:t>
    </dgm:pt>
    <dgm:pt modelId="{383D2209-7BE1-4316-A9C4-9004469E25D5}" type="parTrans" cxnId="{B75551C2-54A4-4DC1-9DB3-61B3A6F0A0DE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ED910339-094C-4F93-B012-AD2F5ABD9E51}" type="sibTrans" cxnId="{B75551C2-54A4-4DC1-9DB3-61B3A6F0A0DE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6F899450-31FE-42F1-94DE-0FFBA0A87EDC}">
      <dgm:prSet phldrT="[Text]" custT="1"/>
      <dgm:spPr>
        <a:solidFill>
          <a:schemeClr val="tx2">
            <a:lumMod val="75000"/>
          </a:schemeClr>
        </a:solidFill>
      </dgm:spPr>
      <dgm:t>
        <a:bodyPr anchor="t"/>
        <a:lstStyle/>
        <a:p>
          <a:r>
            <a:rPr lang="cs-CZ" sz="2000" b="1" dirty="0" smtClean="0">
              <a:latin typeface="Calibri" pitchFamily="34" charset="0"/>
            </a:rPr>
            <a:t>PO 2 </a:t>
          </a:r>
        </a:p>
        <a:p>
          <a:r>
            <a:rPr lang="cs-CZ" sz="2000" b="1" dirty="0" smtClean="0">
              <a:latin typeface="Calibri" pitchFamily="34" charset="0"/>
            </a:rPr>
            <a:t>Rozvoj vysokých škol a lidských zdrojů pro výzkum a vývoj</a:t>
          </a:r>
        </a:p>
        <a:p>
          <a:endParaRPr lang="cs-CZ" sz="2000" b="1" dirty="0" smtClean="0">
            <a:latin typeface="Calibri" pitchFamily="34" charset="0"/>
          </a:endParaRPr>
        </a:p>
        <a:p>
          <a:r>
            <a:rPr lang="cs-CZ" sz="2000" b="1" dirty="0" smtClean="0">
              <a:latin typeface="Calibri" pitchFamily="34" charset="0"/>
            </a:rPr>
            <a:t>(ESF/ERDF)</a:t>
          </a:r>
          <a:endParaRPr lang="en-GB" sz="2000" b="0" noProof="0" dirty="0">
            <a:solidFill>
              <a:schemeClr val="tx1"/>
            </a:solidFill>
            <a:effectLst/>
            <a:latin typeface="Calibri" pitchFamily="34" charset="0"/>
            <a:cs typeface="Arial" pitchFamily="34" charset="0"/>
          </a:endParaRPr>
        </a:p>
      </dgm:t>
    </dgm:pt>
    <dgm:pt modelId="{4540F6A7-6AEB-450B-8D71-8FD563A17AEF}" type="parTrans" cxnId="{C8163E7B-0142-4B86-804A-17A7C6ECC4DB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6FDB7912-9A1E-42CB-BE2E-8D65C5AF8AEB}" type="sibTrans" cxnId="{C8163E7B-0142-4B86-804A-17A7C6ECC4DB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CEBA428E-84BC-49A9-9719-EECFA9299756}">
      <dgm:prSet phldrT="[Text]" custT="1"/>
      <dgm:spPr>
        <a:solidFill>
          <a:schemeClr val="tx2">
            <a:lumMod val="75000"/>
          </a:schemeClr>
        </a:solidFill>
      </dgm:spPr>
      <dgm:t>
        <a:bodyPr anchor="t"/>
        <a:lstStyle/>
        <a:p>
          <a:r>
            <a:rPr lang="cs-CZ" sz="2000" b="1" dirty="0" smtClean="0">
              <a:latin typeface="Calibri" pitchFamily="34" charset="0"/>
            </a:rPr>
            <a:t>PO 3</a:t>
          </a:r>
        </a:p>
        <a:p>
          <a:r>
            <a:rPr lang="cs-CZ" sz="2000" b="1" dirty="0" smtClean="0">
              <a:latin typeface="Calibri" pitchFamily="34" charset="0"/>
            </a:rPr>
            <a:t>Rovný přístup ke kvalitnímu předškolnímu, primárnímu a sekundárnímu vzdělávání</a:t>
          </a:r>
        </a:p>
        <a:p>
          <a:r>
            <a:rPr lang="cs-CZ" sz="2000" b="1" dirty="0" smtClean="0">
              <a:latin typeface="Calibri" pitchFamily="34" charset="0"/>
            </a:rPr>
            <a:t>(ESF)</a:t>
          </a:r>
          <a:endParaRPr lang="en-GB" sz="2000" b="0" noProof="0" dirty="0">
            <a:solidFill>
              <a:schemeClr val="tx1"/>
            </a:solidFill>
            <a:latin typeface="Calibri" pitchFamily="34" charset="0"/>
          </a:endParaRPr>
        </a:p>
      </dgm:t>
    </dgm:pt>
    <dgm:pt modelId="{248348DF-4E8C-49DF-9499-69111FE8B7A9}" type="parTrans" cxnId="{6EF16724-1C37-4CDF-99B3-27385B98FBBE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B66F66A7-8B34-45F2-B001-E38E9B20F3DF}" type="sibTrans" cxnId="{6EF16724-1C37-4CDF-99B3-27385B98FBBE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6CB27CAA-1564-44D7-99FC-873125501189}">
      <dgm:prSet phldrT="[Text]" custT="1"/>
      <dgm:spPr>
        <a:solidFill>
          <a:schemeClr val="tx2">
            <a:lumMod val="75000"/>
          </a:schemeClr>
        </a:solidFill>
      </dgm:spPr>
      <dgm:t>
        <a:bodyPr anchor="t"/>
        <a:lstStyle/>
        <a:p>
          <a:r>
            <a:rPr lang="cs-CZ" sz="2000" b="1" dirty="0" smtClean="0">
              <a:latin typeface="Calibri" pitchFamily="34" charset="0"/>
            </a:rPr>
            <a:t>PO 4</a:t>
          </a:r>
        </a:p>
        <a:p>
          <a:r>
            <a:rPr lang="cs-CZ" sz="2000" b="1" dirty="0" smtClean="0">
              <a:latin typeface="Calibri" pitchFamily="34" charset="0"/>
            </a:rPr>
            <a:t>Technická pomoc</a:t>
          </a:r>
        </a:p>
        <a:p>
          <a:endParaRPr lang="cs-CZ" sz="2400" b="1" dirty="0" smtClean="0">
            <a:latin typeface="Calibri" pitchFamily="34" charset="0"/>
          </a:endParaRPr>
        </a:p>
        <a:p>
          <a:endParaRPr lang="cs-CZ" sz="2000" b="1" dirty="0" smtClean="0">
            <a:latin typeface="Calibri" pitchFamily="34" charset="0"/>
          </a:endParaRPr>
        </a:p>
        <a:p>
          <a:r>
            <a:rPr lang="cs-CZ" sz="2000" b="1" dirty="0" smtClean="0">
              <a:latin typeface="Calibri" pitchFamily="34" charset="0"/>
            </a:rPr>
            <a:t>(ERDF)</a:t>
          </a:r>
          <a:endParaRPr lang="en-GB" sz="2000" b="0" noProof="0" dirty="0">
            <a:solidFill>
              <a:schemeClr val="tx1"/>
            </a:solidFill>
            <a:latin typeface="Calibri" pitchFamily="34" charset="0"/>
          </a:endParaRPr>
        </a:p>
      </dgm:t>
    </dgm:pt>
    <dgm:pt modelId="{CF422A9F-8F5A-4AD7-9331-C14409A49247}" type="parTrans" cxnId="{E468FE4D-25F7-476F-A10E-9172F665BBFF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40621C4A-E9F8-487A-89CB-81B039DB126C}" type="sibTrans" cxnId="{E468FE4D-25F7-476F-A10E-9172F665BBFF}">
      <dgm:prSet/>
      <dgm:spPr/>
      <dgm:t>
        <a:bodyPr/>
        <a:lstStyle/>
        <a:p>
          <a:endParaRPr lang="en-GB" sz="1800" noProof="0">
            <a:latin typeface="+mn-lt"/>
          </a:endParaRPr>
        </a:p>
      </dgm:t>
    </dgm:pt>
    <dgm:pt modelId="{BE73DCD5-911E-47C2-8464-FA28FAF79C08}" type="pres">
      <dgm:prSet presAssocID="{F5A452A1-1B8D-40AB-946A-6D8085ED92A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062D805-1BD0-43AB-9396-7861278ACA66}" type="pres">
      <dgm:prSet presAssocID="{F5A452A1-1B8D-40AB-946A-6D8085ED92A7}" presName="diamond" presStyleLbl="bgShp" presStyleIdx="0" presStyleCnt="1" custScaleX="7843" custLinFactNeighborX="46533" custLinFactNeighborY="18758"/>
      <dgm:spPr>
        <a:prstGeom prst="upArrow">
          <a:avLst/>
        </a:prstGeom>
        <a:gradFill rotWithShape="0">
          <a:gsLst>
            <a:gs pos="100000">
              <a:schemeClr val="bg1"/>
            </a:gs>
            <a:gs pos="100000">
              <a:schemeClr val="bg1"/>
            </a:gs>
            <a:gs pos="100000">
              <a:schemeClr val="bg1"/>
            </a:gs>
            <a:gs pos="100000">
              <a:schemeClr val="bg1"/>
            </a:gs>
            <a:gs pos="100000">
              <a:schemeClr val="bg1"/>
            </a:gs>
            <a:gs pos="100000">
              <a:srgbClr val="FF7A00"/>
            </a:gs>
            <a:gs pos="100000">
              <a:srgbClr val="FF0300"/>
            </a:gs>
            <a:gs pos="100000">
              <a:srgbClr val="4D0808"/>
            </a:gs>
          </a:gsLst>
          <a:lin ang="16200000" scaled="0"/>
        </a:gradFill>
      </dgm:spPr>
      <dgm:t>
        <a:bodyPr/>
        <a:lstStyle/>
        <a:p>
          <a:endParaRPr lang="cs-CZ"/>
        </a:p>
      </dgm:t>
    </dgm:pt>
    <dgm:pt modelId="{A0B2522E-9229-468C-A917-E0A95A594657}" type="pres">
      <dgm:prSet presAssocID="{F5A452A1-1B8D-40AB-946A-6D8085ED92A7}" presName="quad1" presStyleLbl="node1" presStyleIdx="0" presStyleCnt="4" custScaleX="168894" custScaleY="121835" custLinFactNeighborX="-35530" custLinFactNeighborY="-765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EE204F-5AC3-4C0B-87C5-9B6B530FA4E3}" type="pres">
      <dgm:prSet presAssocID="{F5A452A1-1B8D-40AB-946A-6D8085ED92A7}" presName="quad2" presStyleLbl="node1" presStyleIdx="1" presStyleCnt="4" custScaleX="174434" custScaleY="121678" custLinFactNeighborX="52429" custLinFactNeighborY="-766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93CCB7-D493-4544-8051-704C30EC6586}" type="pres">
      <dgm:prSet presAssocID="{F5A452A1-1B8D-40AB-946A-6D8085ED92A7}" presName="quad3" presStyleLbl="node1" presStyleIdx="2" presStyleCnt="4" custScaleX="166575" custScaleY="117880" custLinFactNeighborX="-36689" custLinFactNeighborY="-588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41C69-1398-4FD7-BC76-FD8BBEE5BEB3}" type="pres">
      <dgm:prSet presAssocID="{F5A452A1-1B8D-40AB-946A-6D8085ED92A7}" presName="quad4" presStyleLbl="node1" presStyleIdx="3" presStyleCnt="4" custScaleX="173198" custScaleY="115034" custLinFactNeighborX="48172" custLinFactNeighborY="-603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25283B3-BEB4-40B2-AF5F-936FBCDCA6A0}" type="presOf" srcId="{6CB27CAA-1564-44D7-99FC-873125501189}" destId="{BB741C69-1398-4FD7-BC76-FD8BBEE5BEB3}" srcOrd="0" destOrd="0" presId="urn:microsoft.com/office/officeart/2005/8/layout/matrix3"/>
    <dgm:cxn modelId="{6EF16724-1C37-4CDF-99B3-27385B98FBBE}" srcId="{F5A452A1-1B8D-40AB-946A-6D8085ED92A7}" destId="{CEBA428E-84BC-49A9-9719-EECFA9299756}" srcOrd="2" destOrd="0" parTransId="{248348DF-4E8C-49DF-9499-69111FE8B7A9}" sibTransId="{B66F66A7-8B34-45F2-B001-E38E9B20F3DF}"/>
    <dgm:cxn modelId="{A1F57729-5B6A-43EF-B825-77034B794A62}" type="presOf" srcId="{CEBA428E-84BC-49A9-9719-EECFA9299756}" destId="{3E93CCB7-D493-4544-8051-704C30EC6586}" srcOrd="0" destOrd="0" presId="urn:microsoft.com/office/officeart/2005/8/layout/matrix3"/>
    <dgm:cxn modelId="{B75551C2-54A4-4DC1-9DB3-61B3A6F0A0DE}" srcId="{F5A452A1-1B8D-40AB-946A-6D8085ED92A7}" destId="{293B77CD-C0F6-466E-8673-2112BF6170FB}" srcOrd="0" destOrd="0" parTransId="{383D2209-7BE1-4316-A9C4-9004469E25D5}" sibTransId="{ED910339-094C-4F93-B012-AD2F5ABD9E51}"/>
    <dgm:cxn modelId="{C8163E7B-0142-4B86-804A-17A7C6ECC4DB}" srcId="{F5A452A1-1B8D-40AB-946A-6D8085ED92A7}" destId="{6F899450-31FE-42F1-94DE-0FFBA0A87EDC}" srcOrd="1" destOrd="0" parTransId="{4540F6A7-6AEB-450B-8D71-8FD563A17AEF}" sibTransId="{6FDB7912-9A1E-42CB-BE2E-8D65C5AF8AEB}"/>
    <dgm:cxn modelId="{A81B8EE9-9BD6-4E28-A2A3-BFDCE6554ED7}" type="presOf" srcId="{F5A452A1-1B8D-40AB-946A-6D8085ED92A7}" destId="{BE73DCD5-911E-47C2-8464-FA28FAF79C08}" srcOrd="0" destOrd="0" presId="urn:microsoft.com/office/officeart/2005/8/layout/matrix3"/>
    <dgm:cxn modelId="{E468FE4D-25F7-476F-A10E-9172F665BBFF}" srcId="{F5A452A1-1B8D-40AB-946A-6D8085ED92A7}" destId="{6CB27CAA-1564-44D7-99FC-873125501189}" srcOrd="3" destOrd="0" parTransId="{CF422A9F-8F5A-4AD7-9331-C14409A49247}" sibTransId="{40621C4A-E9F8-487A-89CB-81B039DB126C}"/>
    <dgm:cxn modelId="{BED11C82-873C-4DD7-9B3E-B16E4794290E}" type="presOf" srcId="{6F899450-31FE-42F1-94DE-0FFBA0A87EDC}" destId="{78EE204F-5AC3-4C0B-87C5-9B6B530FA4E3}" srcOrd="0" destOrd="0" presId="urn:microsoft.com/office/officeart/2005/8/layout/matrix3"/>
    <dgm:cxn modelId="{C9513A83-54C6-476B-8A36-BE3D190FDC9E}" type="presOf" srcId="{293B77CD-C0F6-466E-8673-2112BF6170FB}" destId="{A0B2522E-9229-468C-A917-E0A95A594657}" srcOrd="0" destOrd="0" presId="urn:microsoft.com/office/officeart/2005/8/layout/matrix3"/>
    <dgm:cxn modelId="{DB26DF59-A82D-49A2-A309-964F8FE88867}" type="presParOf" srcId="{BE73DCD5-911E-47C2-8464-FA28FAF79C08}" destId="{1062D805-1BD0-43AB-9396-7861278ACA66}" srcOrd="0" destOrd="0" presId="urn:microsoft.com/office/officeart/2005/8/layout/matrix3"/>
    <dgm:cxn modelId="{06C62919-B3B6-474C-96DE-82109A07AB9C}" type="presParOf" srcId="{BE73DCD5-911E-47C2-8464-FA28FAF79C08}" destId="{A0B2522E-9229-468C-A917-E0A95A594657}" srcOrd="1" destOrd="0" presId="urn:microsoft.com/office/officeart/2005/8/layout/matrix3"/>
    <dgm:cxn modelId="{4F20438A-B4A6-4D06-BD65-FD5C81AAEDAE}" type="presParOf" srcId="{BE73DCD5-911E-47C2-8464-FA28FAF79C08}" destId="{78EE204F-5AC3-4C0B-87C5-9B6B530FA4E3}" srcOrd="2" destOrd="0" presId="urn:microsoft.com/office/officeart/2005/8/layout/matrix3"/>
    <dgm:cxn modelId="{752602AF-15ED-4DFA-A108-3DCBE7C6446C}" type="presParOf" srcId="{BE73DCD5-911E-47C2-8464-FA28FAF79C08}" destId="{3E93CCB7-D493-4544-8051-704C30EC6586}" srcOrd="3" destOrd="0" presId="urn:microsoft.com/office/officeart/2005/8/layout/matrix3"/>
    <dgm:cxn modelId="{99927AE2-8B8C-4762-A3F3-C49604889DAB}" type="presParOf" srcId="{BE73DCD5-911E-47C2-8464-FA28FAF79C08}" destId="{BB741C69-1398-4FD7-BC76-FD8BBEE5BEB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2FCEFA-A782-420D-AEDB-2EE165A7FDB8}">
      <dsp:nvSpPr>
        <dsp:cNvPr id="0" name=""/>
        <dsp:cNvSpPr/>
      </dsp:nvSpPr>
      <dsp:spPr>
        <a:xfrm rot="5400000">
          <a:off x="3773399" y="-2221372"/>
          <a:ext cx="2159715" cy="660681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61938" lvl="1" indent="-261938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Strategie Evropa 2020</a:t>
          </a:r>
          <a:endParaRPr lang="cs-CZ" sz="1600" kern="1200" dirty="0">
            <a:latin typeface="Calibri" pitchFamily="34" charset="0"/>
          </a:endParaRPr>
        </a:p>
        <a:p>
          <a:pPr marL="261938" marR="0" lvl="1" indent="-2619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Závěry Rady o strategickém rámci evropské spolupráce v oblasti vzdělávání a odborné přípravy (ET 2020)</a:t>
          </a:r>
          <a:endParaRPr lang="cs-CZ" sz="1600" kern="1200" dirty="0">
            <a:latin typeface="Calibri" pitchFamily="34" charset="0"/>
          </a:endParaRPr>
        </a:p>
        <a:p>
          <a:pPr marL="261938" marR="0" lvl="1" indent="-2619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Specifická doporučení EK pro ČR</a:t>
          </a:r>
          <a:endParaRPr lang="cs-CZ" sz="1600" kern="1200" dirty="0">
            <a:latin typeface="Calibri" pitchFamily="34" charset="0"/>
          </a:endParaRPr>
        </a:p>
        <a:p>
          <a:pPr marL="261938" marR="0" lvl="1" indent="-2619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</a:rPr>
            <a:t>Nařízení EP a R č. 1303/2013 (obecné nařízení)</a:t>
          </a:r>
          <a:endParaRPr lang="cs-CZ" sz="1600" kern="1200" dirty="0">
            <a:latin typeface="Calibri" pitchFamily="34" charset="0"/>
          </a:endParaRPr>
        </a:p>
        <a:p>
          <a:pPr marL="261938" marR="0" lvl="1" indent="-2619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</a:rPr>
            <a:t>Nařízení EP a R č. 1304/2013 (ESF)</a:t>
          </a:r>
          <a:endParaRPr lang="cs-CZ" sz="1600" kern="1200" dirty="0">
            <a:latin typeface="Calibri" pitchFamily="34" charset="0"/>
          </a:endParaRPr>
        </a:p>
        <a:p>
          <a:pPr marL="261938" marR="0" lvl="1" indent="-2619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</a:rPr>
            <a:t>Nařízení EP a R č. 1301/2013 (ERDF)</a:t>
          </a:r>
          <a:endParaRPr lang="cs-CZ" sz="1600" kern="1200" dirty="0">
            <a:latin typeface="Calibri" pitchFamily="34" charset="0"/>
          </a:endParaRPr>
        </a:p>
      </dsp:txBody>
      <dsp:txXfrm rot="-5400000">
        <a:off x="1549850" y="107606"/>
        <a:ext cx="6501386" cy="1948857"/>
      </dsp:txXfrm>
    </dsp:sp>
    <dsp:sp modelId="{26EF15E9-739C-4A35-8F26-0533DDD79D7D}">
      <dsp:nvSpPr>
        <dsp:cNvPr id="0" name=""/>
        <dsp:cNvSpPr/>
      </dsp:nvSpPr>
      <dsp:spPr>
        <a:xfrm>
          <a:off x="297" y="344006"/>
          <a:ext cx="1549552" cy="14760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Calibri" pitchFamily="34" charset="0"/>
            </a:rPr>
            <a:t>Evropské strategické dokumenty</a:t>
          </a:r>
          <a:endParaRPr lang="cs-CZ" sz="1600" kern="1200" dirty="0">
            <a:latin typeface="Calibri" pitchFamily="34" charset="0"/>
          </a:endParaRPr>
        </a:p>
      </dsp:txBody>
      <dsp:txXfrm>
        <a:off x="72352" y="416061"/>
        <a:ext cx="1405442" cy="1331947"/>
      </dsp:txXfrm>
    </dsp:sp>
    <dsp:sp modelId="{735BF237-D6D2-4355-8B87-5EBEF41D6A74}">
      <dsp:nvSpPr>
        <dsp:cNvPr id="0" name=""/>
        <dsp:cNvSpPr/>
      </dsp:nvSpPr>
      <dsp:spPr>
        <a:xfrm rot="5400000">
          <a:off x="3764981" y="66787"/>
          <a:ext cx="2159715" cy="66242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marR="0" lvl="1" indent="-228600" algn="just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cs-CZ" sz="1600" b="0" kern="1200" dirty="0" smtClean="0">
              <a:latin typeface="Calibri" pitchFamily="34" charset="0"/>
              <a:cs typeface="Arial" pitchFamily="34" charset="0"/>
            </a:rPr>
            <a:t>Dohoda o partnerství pro programové období 2014-2020</a:t>
          </a:r>
          <a:endParaRPr lang="cs-CZ" sz="1600" b="0" kern="1200" dirty="0" smtClean="0">
            <a:latin typeface="Calibri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Národní program reforem</a:t>
          </a:r>
          <a:endParaRPr lang="cs-CZ" sz="1600" kern="1200" dirty="0">
            <a:latin typeface="Calibri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Strategie mezinárodní konkurenceschopnosti</a:t>
          </a:r>
          <a:endParaRPr lang="cs-CZ" sz="1600" kern="1200" dirty="0">
            <a:latin typeface="Calibri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Národní politika VaVaI</a:t>
          </a:r>
          <a:endParaRPr lang="cs-CZ" sz="1600" kern="1200" dirty="0">
            <a:latin typeface="Calibri" pitchFamily="34" charset="0"/>
          </a:endParaRPr>
        </a:p>
        <a:p>
          <a:pPr marL="228600" marR="0" lvl="1" indent="-22860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Strategie regionálního rozvoje</a:t>
          </a:r>
          <a:endParaRPr lang="cs-CZ" sz="1600" kern="1200" dirty="0">
            <a:latin typeface="Calibri" pitchFamily="34" charset="0"/>
          </a:endParaRPr>
        </a:p>
        <a:p>
          <a:pPr marL="228600" marR="0" lvl="1" indent="-22860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Strategie rozvoje vzdělávací politiky ČR do 2020</a:t>
          </a:r>
          <a:endParaRPr lang="cs-CZ" sz="1600" kern="1200" dirty="0">
            <a:latin typeface="Calibri" pitchFamily="34" charset="0"/>
          </a:endParaRPr>
        </a:p>
        <a:p>
          <a:pPr marL="228600" marR="0" lvl="1" indent="-22860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Dlouhodobý záměr rozvoje vzdělávání a vzdělávací soustavy</a:t>
          </a:r>
          <a:endParaRPr lang="cs-CZ" sz="1600" kern="1200" dirty="0">
            <a:latin typeface="Calibri" pitchFamily="34" charset="0"/>
            <a:cs typeface="Arial" pitchFamily="34" charset="0"/>
          </a:endParaRPr>
        </a:p>
        <a:p>
          <a:pPr marL="228600" marR="0" lvl="1" indent="-22860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</a:rPr>
            <a:t>Strategie inteligentní specializace (RIS3)</a:t>
          </a:r>
          <a:endParaRPr lang="cs-CZ" sz="1600" kern="1200" dirty="0">
            <a:latin typeface="Calibri" pitchFamily="34" charset="0"/>
          </a:endParaRPr>
        </a:p>
        <a:p>
          <a:pPr marL="228600" marR="0" lvl="1" indent="-22860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cs-CZ" sz="1600" kern="1200" dirty="0" smtClean="0">
              <a:latin typeface="Calibri" pitchFamily="34" charset="0"/>
              <a:cs typeface="Arial" pitchFamily="34" charset="0"/>
            </a:rPr>
            <a:t>Rámec rozvoje vysokých škol do roku 2020 </a:t>
          </a:r>
          <a:endParaRPr lang="cs-CZ" sz="1600" kern="1200" dirty="0">
            <a:latin typeface="Calibri" pitchFamily="34" charset="0"/>
            <a:cs typeface="Arial" pitchFamily="34" charset="0"/>
          </a:endParaRPr>
        </a:p>
      </dsp:txBody>
      <dsp:txXfrm rot="-5400000">
        <a:off x="1532716" y="2404482"/>
        <a:ext cx="6518817" cy="1948857"/>
      </dsp:txXfrm>
    </dsp:sp>
    <dsp:sp modelId="{13425650-17AC-4C65-B450-82750A524BE3}">
      <dsp:nvSpPr>
        <dsp:cNvPr id="0" name=""/>
        <dsp:cNvSpPr/>
      </dsp:nvSpPr>
      <dsp:spPr>
        <a:xfrm>
          <a:off x="297" y="2742694"/>
          <a:ext cx="1532050" cy="12680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>
              <a:latin typeface="Calibri" pitchFamily="34" charset="0"/>
              <a:cs typeface="Arial" pitchFamily="34" charset="0"/>
            </a:rPr>
            <a:t>Národní strategické dokumenty</a:t>
          </a:r>
          <a:endParaRPr lang="cs-CZ" sz="1600" b="0" kern="1200" dirty="0">
            <a:latin typeface="Calibri" pitchFamily="34" charset="0"/>
          </a:endParaRPr>
        </a:p>
      </dsp:txBody>
      <dsp:txXfrm>
        <a:off x="62199" y="2804596"/>
        <a:ext cx="1408246" cy="1144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2D805-1BD0-43AB-9396-7861278ACA66}">
      <dsp:nvSpPr>
        <dsp:cNvPr id="0" name=""/>
        <dsp:cNvSpPr/>
      </dsp:nvSpPr>
      <dsp:spPr>
        <a:xfrm>
          <a:off x="3698768" y="-62048"/>
          <a:ext cx="381815" cy="4868235"/>
        </a:xfrm>
        <a:prstGeom prst="upArrow">
          <a:avLst/>
        </a:prstGeom>
        <a:gradFill rotWithShape="0">
          <a:gsLst>
            <a:gs pos="100000">
              <a:schemeClr val="bg1"/>
            </a:gs>
            <a:gs pos="100000">
              <a:schemeClr val="bg1"/>
            </a:gs>
            <a:gs pos="100000">
              <a:schemeClr val="bg1"/>
            </a:gs>
            <a:gs pos="100000">
              <a:schemeClr val="bg1"/>
            </a:gs>
            <a:gs pos="100000">
              <a:schemeClr val="bg1"/>
            </a:gs>
            <a:gs pos="100000">
              <a:srgbClr val="FF7A00"/>
            </a:gs>
            <a:gs pos="100000">
              <a:srgbClr val="FF0300"/>
            </a:gs>
            <a:gs pos="100000">
              <a:srgbClr val="4D0808"/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B2522E-9229-468C-A917-E0A95A594657}">
      <dsp:nvSpPr>
        <dsp:cNvPr id="0" name=""/>
        <dsp:cNvSpPr/>
      </dsp:nvSpPr>
      <dsp:spPr>
        <a:xfrm>
          <a:off x="567323" y="69089"/>
          <a:ext cx="3206641" cy="2313173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PO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Posilování kapacit pro kvalitní výzkum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b="1" kern="1200" dirty="0" smtClean="0">
            <a:latin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>
            <a:latin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(ERDF)</a:t>
          </a:r>
          <a:endParaRPr lang="en-GB" sz="2000" b="0" kern="1200" noProof="0" dirty="0">
            <a:solidFill>
              <a:schemeClr val="tx1"/>
            </a:solidFill>
            <a:latin typeface="Calibri" pitchFamily="34" charset="0"/>
          </a:endParaRPr>
        </a:p>
      </dsp:txBody>
      <dsp:txXfrm>
        <a:off x="680243" y="182009"/>
        <a:ext cx="2980801" cy="2087333"/>
      </dsp:txXfrm>
    </dsp:sp>
    <dsp:sp modelId="{78EE204F-5AC3-4C0B-87C5-9B6B530FA4E3}">
      <dsp:nvSpPr>
        <dsp:cNvPr id="0" name=""/>
        <dsp:cNvSpPr/>
      </dsp:nvSpPr>
      <dsp:spPr>
        <a:xfrm>
          <a:off x="4229391" y="69099"/>
          <a:ext cx="3311824" cy="2310193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PO 2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Rozvoj vysokých škol a lidských zdrojů pro výzkum a vývoj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>
            <a:latin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(ESF/ERDF)</a:t>
          </a:r>
          <a:endParaRPr lang="en-GB" sz="2000" b="0" kern="1200" noProof="0" dirty="0">
            <a:solidFill>
              <a:schemeClr val="tx1"/>
            </a:solidFill>
            <a:effectLst/>
            <a:latin typeface="Calibri" pitchFamily="34" charset="0"/>
            <a:cs typeface="Arial" pitchFamily="34" charset="0"/>
          </a:endParaRPr>
        </a:p>
      </dsp:txBody>
      <dsp:txXfrm>
        <a:off x="4342165" y="181873"/>
        <a:ext cx="3086276" cy="2084645"/>
      </dsp:txXfrm>
    </dsp:sp>
    <dsp:sp modelId="{3E93CCB7-D493-4544-8051-704C30EC6586}">
      <dsp:nvSpPr>
        <dsp:cNvPr id="0" name=""/>
        <dsp:cNvSpPr/>
      </dsp:nvSpPr>
      <dsp:spPr>
        <a:xfrm>
          <a:off x="567332" y="2487443"/>
          <a:ext cx="3162613" cy="2238083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PO 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Rovný přístup ke kvalitnímu předškolnímu, primárnímu a sekundárnímu vzdělávání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(ESF)</a:t>
          </a:r>
          <a:endParaRPr lang="en-GB" sz="2000" b="0" kern="1200" noProof="0" dirty="0">
            <a:solidFill>
              <a:schemeClr val="tx1"/>
            </a:solidFill>
            <a:latin typeface="Calibri" pitchFamily="34" charset="0"/>
          </a:endParaRPr>
        </a:p>
      </dsp:txBody>
      <dsp:txXfrm>
        <a:off x="676586" y="2596697"/>
        <a:ext cx="2944105" cy="2019575"/>
      </dsp:txXfrm>
    </dsp:sp>
    <dsp:sp modelId="{BB741C69-1398-4FD7-BC76-FD8BBEE5BEB3}">
      <dsp:nvSpPr>
        <dsp:cNvPr id="0" name=""/>
        <dsp:cNvSpPr/>
      </dsp:nvSpPr>
      <dsp:spPr>
        <a:xfrm>
          <a:off x="4160300" y="2487443"/>
          <a:ext cx="3288358" cy="2184049"/>
        </a:xfrm>
        <a:prstGeom prst="roundRect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PO 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Technická pomoc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>
            <a:latin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>
            <a:latin typeface="Calibri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latin typeface="Calibri" pitchFamily="34" charset="0"/>
            </a:rPr>
            <a:t>(ERDF)</a:t>
          </a:r>
          <a:endParaRPr lang="en-GB" sz="2000" b="0" kern="1200" noProof="0" dirty="0">
            <a:solidFill>
              <a:schemeClr val="tx1"/>
            </a:solidFill>
            <a:latin typeface="Calibri" pitchFamily="34" charset="0"/>
          </a:endParaRPr>
        </a:p>
      </dsp:txBody>
      <dsp:txXfrm>
        <a:off x="4266916" y="2594059"/>
        <a:ext cx="3075126" cy="1970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3C74-7B7F-44AA-9EE1-974EE04963B9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39736-E608-4F6C-B222-DD4343407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058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4C5BD4-2041-4AD5-907D-D601BD3152C7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353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44036" name="Zástupný symbol pro zápatí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cs-CZ" dirty="0" smtClean="0">
              <a:solidFill>
                <a:prstClr val="black"/>
              </a:solidFill>
            </a:endParaRPr>
          </a:p>
        </p:txBody>
      </p:sp>
      <p:sp>
        <p:nvSpPr>
          <p:cNvPr id="44037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F7573B3-6A6F-41C3-9C5A-743A9F8F858B}" type="slidenum">
              <a:rPr lang="cs-CZ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opvvv@msmt.cz" TargetMode="External"/><Relationship Id="rId2" Type="http://schemas.openxmlformats.org/officeDocument/2006/relationships/hyperlink" Target="http://www.msmt.cz/strukturalni-fondy/op-vv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8355"/>
            <a:ext cx="6464300" cy="1143000"/>
          </a:xfrm>
        </p:spPr>
        <p:txBody>
          <a:bodyPr>
            <a:norm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0506"/>
            <a:ext cx="8229600" cy="152256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altLang="cs-CZ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Operační program </a:t>
            </a:r>
          </a:p>
          <a:p>
            <a:pPr marL="0" indent="0" algn="r">
              <a:buNone/>
            </a:pPr>
            <a:r>
              <a:rPr lang="cs-CZ" altLang="cs-CZ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Výzkum, vývoj a vzdělávání</a:t>
            </a:r>
          </a:p>
          <a:p>
            <a:pPr algn="r"/>
            <a:endParaRPr lang="cs-CZ" altLang="cs-CZ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b="1" dirty="0">
              <a:latin typeface="Arial Black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664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PO1 - Oprávnění žadatelé a cílové skupiny</a:t>
            </a:r>
            <a:r>
              <a:rPr lang="cs-CZ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3921299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/>
              <a:t>Oprávnění žadatelé:</a:t>
            </a:r>
          </a:p>
          <a:p>
            <a:pPr marL="0" indent="0" algn="just">
              <a:buNone/>
            </a:pPr>
            <a:endParaRPr lang="cs-CZ" sz="1800" dirty="0"/>
          </a:p>
          <a:p>
            <a:pPr lvl="0" algn="just"/>
            <a:r>
              <a:rPr lang="cs-CZ" sz="1800" dirty="0"/>
              <a:t>Subjekty splňující definici Výzkumné organizace dle Rámce pro státní podporu Výzkumu, vývoje a inovací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r>
              <a:rPr lang="cs-CZ" sz="1800" dirty="0"/>
              <a:t>Další subjekty provádějící výzkum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r>
              <a:rPr lang="cs-CZ" sz="1800" dirty="0"/>
              <a:t>Orgány státní správy a samosprávy, jim podřízené či jimi zřízené organizace</a:t>
            </a:r>
          </a:p>
          <a:p>
            <a:pPr marL="0" lvl="0" indent="0" algn="just">
              <a:buNone/>
            </a:pPr>
            <a:endParaRPr lang="cs-CZ" sz="1800" dirty="0"/>
          </a:p>
          <a:p>
            <a:pPr lvl="0" algn="just"/>
            <a:r>
              <a:rPr lang="cs-CZ" sz="1800" dirty="0"/>
              <a:t>Další subjekty zapojené do řízení a implementace RIS3 strategií na národní a regionální úrovni 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4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Cílové skupiny:</a:t>
            </a:r>
          </a:p>
          <a:p>
            <a:pPr marL="0" indent="0" algn="just">
              <a:buNone/>
            </a:pPr>
            <a:endParaRPr lang="cs-CZ" sz="1800" dirty="0"/>
          </a:p>
          <a:p>
            <a:pPr lvl="0" algn="just"/>
            <a:r>
              <a:rPr lang="cs-CZ" sz="1800" dirty="0"/>
              <a:t>Pracovníci výzkumných organizací</a:t>
            </a:r>
          </a:p>
          <a:p>
            <a:pPr lvl="0" algn="just"/>
            <a:r>
              <a:rPr lang="cs-CZ" sz="1800" dirty="0"/>
              <a:t>Akademičtí a ostatní pracovníci VŠ</a:t>
            </a:r>
          </a:p>
          <a:p>
            <a:pPr lvl="0" algn="just"/>
            <a:r>
              <a:rPr lang="cs-CZ" sz="1800" dirty="0"/>
              <a:t>Studenti VŠ</a:t>
            </a:r>
          </a:p>
          <a:p>
            <a:pPr lvl="0" algn="just"/>
            <a:r>
              <a:rPr lang="cs-CZ" sz="1800" dirty="0"/>
              <a:t>Pracovníci veřejné správy v oblasti </a:t>
            </a:r>
            <a:r>
              <a:rPr lang="cs-CZ" sz="1800" dirty="0" err="1"/>
              <a:t>VaVaI</a:t>
            </a:r>
            <a:endParaRPr lang="cs-CZ" sz="1800" dirty="0"/>
          </a:p>
          <a:p>
            <a:pPr lvl="0" algn="just"/>
            <a:r>
              <a:rPr lang="cs-CZ" sz="1800" dirty="0"/>
              <a:t>Pracovníci médií</a:t>
            </a:r>
          </a:p>
          <a:p>
            <a:pPr lvl="0" algn="just"/>
            <a:r>
              <a:rPr lang="cs-CZ" sz="1800" dirty="0"/>
              <a:t>Výzkumní pracovníci v soukromém sektoru</a:t>
            </a:r>
          </a:p>
          <a:p>
            <a:pPr lvl="0" algn="just"/>
            <a:r>
              <a:rPr lang="cs-CZ" sz="1800" dirty="0"/>
              <a:t>Pracovníci veřejné správy (státní správy a samosprávy)</a:t>
            </a:r>
          </a:p>
          <a:p>
            <a:pPr marL="514350" indent="-514350">
              <a:buFont typeface="+mj-lt"/>
              <a:buAutoNum type="arabicPeriod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7247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 2 - Rozvoj vysokých škol a lidských zdrojů pro výzkum a vývoj</a:t>
            </a:r>
            <a:endParaRPr lang="cs-CZ" sz="2800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209331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/>
              <a:t>Obecný cíl intervencí:</a:t>
            </a:r>
          </a:p>
          <a:p>
            <a:pPr algn="just">
              <a:spcBef>
                <a:spcPts val="1800"/>
              </a:spcBef>
            </a:pPr>
            <a:r>
              <a:rPr lang="cs-CZ" sz="1800" dirty="0"/>
              <a:t>Zkvalitnění a otevřenost vzdělávání na vysokých školách společně se zkvalitněním strategického řízení vysokých škol </a:t>
            </a:r>
          </a:p>
          <a:p>
            <a:pPr algn="just">
              <a:spcBef>
                <a:spcPts val="1800"/>
              </a:spcBef>
            </a:pPr>
            <a:r>
              <a:rPr lang="cs-CZ" sz="1800" dirty="0"/>
              <a:t>Rozvoj lidských zdrojů pro výzkum a vývoj, včetně podpory výuky spojené s výzkumem </a:t>
            </a:r>
          </a:p>
          <a:p>
            <a:pPr algn="just">
              <a:spcBef>
                <a:spcPts val="1800"/>
              </a:spcBef>
            </a:pPr>
            <a:r>
              <a:rPr lang="cs-CZ" sz="1800" dirty="0"/>
              <a:t>Zkvalitnění infrastrukturních podmínek pro zkvalitnění a otevřenost vzdělávání  na vysokých školách  </a:t>
            </a:r>
          </a:p>
          <a:p>
            <a:pPr algn="just"/>
            <a:endParaRPr lang="cs-CZ" dirty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5937523"/>
          </a:xfrm>
        </p:spPr>
        <p:txBody>
          <a:bodyPr/>
          <a:lstStyle/>
          <a:p>
            <a:pPr marL="0" indent="0" algn="just">
              <a:lnSpc>
                <a:spcPct val="130000"/>
              </a:lnSpc>
              <a:spcBef>
                <a:spcPts val="1800"/>
              </a:spcBef>
              <a:buNone/>
            </a:pPr>
            <a:r>
              <a:rPr lang="cs-CZ" sz="1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prioritní osy 2:</a:t>
            </a:r>
          </a:p>
          <a:p>
            <a:pPr marL="457200" indent="-457200" algn="just">
              <a:lnSpc>
                <a:spcPct val="130000"/>
              </a:lnSpc>
              <a:spcBef>
                <a:spcPts val="1200"/>
              </a:spcBef>
            </a:pPr>
            <a:r>
              <a:rPr lang="cs-CZ" sz="1600" dirty="0"/>
              <a:t>SC1 IP1	– Zvýšení kvality vzdělávání na vysokých školách a jeho relevance pro potřeby 	</a:t>
            </a:r>
            <a:r>
              <a:rPr lang="cs-CZ" sz="1600" dirty="0" smtClean="0"/>
              <a:t>trhu </a:t>
            </a:r>
            <a:r>
              <a:rPr lang="cs-CZ" sz="1600" dirty="0"/>
              <a:t>práce a společnosti (ESF) </a:t>
            </a:r>
          </a:p>
          <a:p>
            <a:pPr marL="457200" indent="-457200" algn="just">
              <a:lnSpc>
                <a:spcPct val="130000"/>
              </a:lnSpc>
              <a:spcBef>
                <a:spcPts val="1200"/>
              </a:spcBef>
            </a:pPr>
            <a:r>
              <a:rPr lang="cs-CZ" sz="1600" dirty="0"/>
              <a:t>SC2  IP1	– Zvýšení účasti studentů se specifickými potřebami a ze </a:t>
            </a:r>
            <a:r>
              <a:rPr lang="cs-CZ" sz="1600" dirty="0" err="1"/>
              <a:t>socio</a:t>
            </a:r>
            <a:r>
              <a:rPr lang="cs-CZ" sz="1600" dirty="0"/>
              <a:t>-ekonomicky </a:t>
            </a:r>
            <a:r>
              <a:rPr lang="cs-CZ" sz="1600" dirty="0" smtClean="0"/>
              <a:t>znevýhodněných </a:t>
            </a:r>
            <a:r>
              <a:rPr lang="cs-CZ" sz="1600" dirty="0"/>
              <a:t>skupin na vysokoškolském vzdělávání, snížení studijní </a:t>
            </a:r>
            <a:r>
              <a:rPr lang="cs-CZ" sz="1600" dirty="0" smtClean="0"/>
              <a:t>neúspěšnosti </a:t>
            </a:r>
            <a:r>
              <a:rPr lang="cs-CZ" sz="1600" dirty="0"/>
              <a:t>(ESF) </a:t>
            </a:r>
          </a:p>
          <a:p>
            <a:pPr marL="457200" indent="-457200" algn="just">
              <a:lnSpc>
                <a:spcPct val="130000"/>
              </a:lnSpc>
              <a:spcBef>
                <a:spcPts val="1200"/>
              </a:spcBef>
            </a:pPr>
            <a:r>
              <a:rPr lang="cs-CZ" sz="1600" dirty="0"/>
              <a:t>SC3  IP1	– Zatraktivnit celoživotní vzdělávání na vysokých školách a zvýšit účast, zejména v </a:t>
            </a:r>
            <a:r>
              <a:rPr lang="cs-CZ" sz="1600" dirty="0" smtClean="0"/>
              <a:t>rámci </a:t>
            </a:r>
            <a:r>
              <a:rPr lang="cs-CZ" sz="1600" dirty="0"/>
              <a:t>dospělé populace (ESF) </a:t>
            </a:r>
          </a:p>
          <a:p>
            <a:pPr marL="457200" indent="-457200" algn="just">
              <a:lnSpc>
                <a:spcPct val="130000"/>
              </a:lnSpc>
              <a:spcBef>
                <a:spcPts val="1200"/>
              </a:spcBef>
            </a:pPr>
            <a:r>
              <a:rPr lang="cs-CZ" sz="1600" dirty="0"/>
              <a:t>SC4  IP1 	– Nastavení a rozvoj systému hodnocení a zabezpečení kvality a strategického </a:t>
            </a:r>
            <a:r>
              <a:rPr lang="cs-CZ" sz="1600" dirty="0" smtClean="0"/>
              <a:t>řízení </a:t>
            </a:r>
            <a:r>
              <a:rPr lang="cs-CZ" sz="1600" dirty="0"/>
              <a:t>vysokých škol (ESF) </a:t>
            </a:r>
          </a:p>
          <a:p>
            <a:pPr marL="457200" indent="-457200" algn="just">
              <a:lnSpc>
                <a:spcPct val="130000"/>
              </a:lnSpc>
              <a:spcBef>
                <a:spcPts val="1200"/>
              </a:spcBef>
            </a:pPr>
            <a:r>
              <a:rPr lang="cs-CZ" sz="1600" dirty="0"/>
              <a:t>SC5 IP1 	– Zlepšit podmínky pro výuku spojenou s výzkumem a pro rozvoj lidských zdrojů </a:t>
            </a:r>
            <a:r>
              <a:rPr lang="cs-CZ" sz="1600" dirty="0" smtClean="0"/>
              <a:t>v </a:t>
            </a:r>
            <a:r>
              <a:rPr lang="cs-CZ" sz="1600" dirty="0"/>
              <a:t>oblasti výzkumu a vývoje (ESF) </a:t>
            </a:r>
          </a:p>
          <a:p>
            <a:pPr marL="457200" indent="-457200" algn="just">
              <a:lnSpc>
                <a:spcPct val="130000"/>
              </a:lnSpc>
              <a:spcBef>
                <a:spcPts val="1200"/>
              </a:spcBef>
            </a:pPr>
            <a:r>
              <a:rPr lang="cs-CZ" sz="1600" dirty="0"/>
              <a:t>SC6 IP2	– Zkvalitnění vzdělávací infrastruktury na vysokých školách za účelem zlepšení </a:t>
            </a:r>
            <a:r>
              <a:rPr lang="cs-CZ" sz="1600" dirty="0" smtClean="0"/>
              <a:t>kvality </a:t>
            </a:r>
            <a:r>
              <a:rPr lang="cs-CZ" sz="1600" dirty="0"/>
              <a:t>vzdělávání, zvýšení jeho relevance pro společnost, zlepšení přístupu  znevýhodněných skupin a zvýšení otevřenosti vysokých škol (ERDF)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88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PO2 – Oprávnění žadatelé a cílové skupiny</a:t>
            </a:r>
            <a:r>
              <a:rPr lang="cs-CZ" sz="2800" dirty="0" smtClean="0">
                <a:solidFill>
                  <a:schemeClr val="accent6"/>
                </a:solidFill>
              </a:rPr>
              <a:t> </a:t>
            </a:r>
            <a:endParaRPr lang="cs-CZ" sz="2800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978" y="1772816"/>
            <a:ext cx="8712968" cy="4353347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/>
              <a:t>Oprávnění žadatelé:</a:t>
            </a:r>
          </a:p>
          <a:p>
            <a:pPr marL="0" indent="0">
              <a:buNone/>
            </a:pPr>
            <a:endParaRPr lang="cs-CZ" sz="1800" dirty="0"/>
          </a:p>
          <a:p>
            <a:pPr lvl="0"/>
            <a:r>
              <a:rPr lang="cs-CZ" sz="1800" dirty="0"/>
              <a:t>Vysoké školy podle zákona č. 111/1998 Sb., o vysokých školách a o změně a doplnění dalších zákonů (zákon o vysokých školách), ve znění pozdějších předpisů.</a:t>
            </a:r>
          </a:p>
          <a:p>
            <a:pPr marL="0" lvl="0" indent="0">
              <a:buNone/>
            </a:pPr>
            <a:endParaRPr lang="cs-CZ" sz="1800" dirty="0"/>
          </a:p>
          <a:p>
            <a:pPr lvl="0"/>
            <a:r>
              <a:rPr lang="cs-CZ" sz="1800" dirty="0"/>
              <a:t>Partnerem: I další subjekty podílející se na realizaci cílů SC </a:t>
            </a:r>
            <a:r>
              <a:rPr lang="cs-CZ" sz="1800" dirty="0" smtClean="0"/>
              <a:t>1-5</a:t>
            </a:r>
            <a:endParaRPr lang="cs-CZ" sz="1800" dirty="0"/>
          </a:p>
          <a:p>
            <a:pPr marL="514350" indent="-514350">
              <a:buFont typeface="+mj-lt"/>
              <a:buAutoNum type="arabicPeriod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766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Cílové skupiny:</a:t>
            </a:r>
          </a:p>
          <a:p>
            <a:pPr marL="0" indent="0" algn="just">
              <a:buNone/>
            </a:pPr>
            <a:endParaRPr lang="cs-CZ" sz="1800" dirty="0"/>
          </a:p>
          <a:p>
            <a:pPr lvl="0" algn="just"/>
            <a:r>
              <a:rPr lang="cs-CZ" sz="1800" dirty="0"/>
              <a:t>Studenti VŠ</a:t>
            </a:r>
          </a:p>
          <a:p>
            <a:pPr lvl="0" algn="just"/>
            <a:r>
              <a:rPr lang="cs-CZ" sz="1800" dirty="0"/>
              <a:t>Účastníci celoživotního vzdělávání</a:t>
            </a:r>
          </a:p>
          <a:p>
            <a:pPr lvl="0" algn="just"/>
            <a:r>
              <a:rPr lang="cs-CZ" sz="1800" dirty="0"/>
              <a:t>Žáci MŠ, ZŠ a SŠ, zájemci o studium na VŠ</a:t>
            </a:r>
          </a:p>
          <a:p>
            <a:pPr lvl="0" algn="just"/>
            <a:r>
              <a:rPr lang="cs-CZ" sz="1800" dirty="0"/>
              <a:t>Akademičtí a ostatní pracovníci VŠ</a:t>
            </a:r>
          </a:p>
          <a:p>
            <a:pPr lvl="0" algn="just"/>
            <a:r>
              <a:rPr lang="cs-CZ" sz="1800" dirty="0"/>
              <a:t>Pracovníci veřejné správy v oblasti strategického řízení vysokého školství</a:t>
            </a:r>
          </a:p>
          <a:p>
            <a:pPr lvl="0" algn="just"/>
            <a:r>
              <a:rPr lang="cs-CZ" sz="1800" dirty="0"/>
              <a:t>Pracovníci výzkumných organizací</a:t>
            </a:r>
          </a:p>
          <a:p>
            <a:pPr lvl="0" algn="just"/>
            <a:r>
              <a:rPr lang="cs-CZ" sz="1800" dirty="0"/>
              <a:t>Pracovníci zabývající se výzkumem v soukromém sektoru</a:t>
            </a:r>
          </a:p>
          <a:p>
            <a:pPr lvl="0" algn="just"/>
            <a:r>
              <a:rPr lang="cs-CZ" sz="1800" dirty="0"/>
              <a:t>Pracovníci veřejné správy v oblasti řízení a implementace </a:t>
            </a:r>
            <a:r>
              <a:rPr lang="cs-CZ" sz="1800" dirty="0" err="1"/>
              <a:t>VaVaI</a:t>
            </a:r>
            <a:endParaRPr lang="cs-CZ" sz="1800" dirty="0"/>
          </a:p>
          <a:p>
            <a:pPr lvl="0" algn="just"/>
            <a:r>
              <a:rPr lang="cs-CZ" sz="1800" dirty="0"/>
              <a:t>Pracovníci center neformálního vzdělávání zaměřených na popularizaci vědy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Prioritní osa 3 </a:t>
            </a:r>
            <a:r>
              <a:rPr lang="cs-CZ" sz="20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Rovný přístup ke kvalitnímu předškolnímu, primárnímu a sekundárnímu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r>
              <a:rPr lang="cs-CZ" sz="1600" b="1" dirty="0" smtClean="0"/>
              <a:t>Obecný </a:t>
            </a:r>
            <a:r>
              <a:rPr lang="cs-CZ" sz="1600" b="1" dirty="0"/>
              <a:t>cíl intervencí:</a:t>
            </a:r>
          </a:p>
          <a:p>
            <a:pPr lvl="0" algn="just"/>
            <a:r>
              <a:rPr lang="cs-CZ" sz="1600" dirty="0"/>
              <a:t>posílení rovného přístupu ke vzdělávání na všech jeho stupních s cílem zvýšení potenciálu jednotlivců rozvíjet své kompetence během celého života</a:t>
            </a:r>
          </a:p>
          <a:p>
            <a:pPr lvl="0"/>
            <a:endParaRPr lang="cs-CZ" sz="1600" dirty="0"/>
          </a:p>
          <a:p>
            <a:pPr lvl="0" algn="just"/>
            <a:r>
              <a:rPr lang="cs-CZ" sz="1600" dirty="0"/>
              <a:t>rozvoj klíčových kompetencí: komunikace v mateřském jazyce, komunikace v cizích jazycích, matematická gramotnost a základní schopnosti v oblasti vědy a technologií, schopnost práce s digitálními technologiemi, schopnost učit se, sociální a občanské schopnosti, smysl pro iniciativu a podnikavost, kulturní povědomí a vyjádření,</a:t>
            </a:r>
          </a:p>
          <a:p>
            <a:pPr marL="0" lvl="0" indent="0">
              <a:buNone/>
            </a:pPr>
            <a:endParaRPr lang="cs-CZ" sz="1600" dirty="0"/>
          </a:p>
          <a:p>
            <a:pPr lvl="0" algn="just"/>
            <a:r>
              <a:rPr lang="cs-CZ" sz="1600" dirty="0"/>
              <a:t>zlepšení kvality a efektivity vzdělávání a odborné přípravy s důrazem zvýšení jejich relevance k dlouhodobým potřebám absolventů, trhu práce a společnosti.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615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prioritní osy</a:t>
            </a:r>
            <a:endParaRPr lang="cs-CZ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SC1	IP1	– </a:t>
            </a:r>
            <a:r>
              <a:rPr lang="cs-CZ" sz="1800" dirty="0" smtClean="0"/>
              <a:t> Vzdělávání </a:t>
            </a:r>
            <a:r>
              <a:rPr lang="cs-CZ" sz="1800" dirty="0"/>
              <a:t>k sociální integraci dětí a žáků se SVP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SC1	IP2	</a:t>
            </a:r>
            <a:r>
              <a:rPr lang="cs-CZ" sz="1800" dirty="0" smtClean="0"/>
              <a:t>– Zvýšení </a:t>
            </a:r>
            <a:r>
              <a:rPr lang="cs-CZ" sz="1800" dirty="0"/>
              <a:t>kvality předškolního vzdělávání včetně usnadnění   </a:t>
            </a:r>
            <a:r>
              <a:rPr lang="cs-CZ" sz="1800" dirty="0" smtClean="0"/>
              <a:t>  		přechodu </a:t>
            </a:r>
            <a:r>
              <a:rPr lang="cs-CZ" sz="1800" dirty="0"/>
              <a:t>dětí na ZŠ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SC2	IP2	– </a:t>
            </a:r>
            <a:r>
              <a:rPr lang="cs-CZ" sz="1800" dirty="0" smtClean="0"/>
              <a:t>  Zlepšení </a:t>
            </a:r>
            <a:r>
              <a:rPr lang="cs-CZ" sz="1800" dirty="0"/>
              <a:t>kvality vzdělávání a výsledků v klíčových  </a:t>
            </a:r>
            <a:r>
              <a:rPr lang="cs-CZ" sz="1800" dirty="0" smtClean="0"/>
              <a:t>			kompetencích</a:t>
            </a:r>
            <a:endParaRPr lang="cs-CZ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SC3	IP2	– </a:t>
            </a:r>
            <a:r>
              <a:rPr lang="cs-CZ" sz="1800" dirty="0" smtClean="0"/>
              <a:t> Rozvoj </a:t>
            </a:r>
            <a:r>
              <a:rPr lang="cs-CZ" sz="1800" dirty="0"/>
              <a:t>strategického řízení a hodnocení kvality ve vzdělávání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SC4	IP2	– Zkvalitnění přípravy budoucích a začínajících pedagogických   </a:t>
            </a:r>
            <a:r>
              <a:rPr lang="cs-CZ" sz="1800" dirty="0" smtClean="0"/>
              <a:t>		pracovníků</a:t>
            </a:r>
            <a:endParaRPr lang="cs-CZ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/>
              <a:t>SC5	IP2	– </a:t>
            </a:r>
            <a:r>
              <a:rPr lang="cs-CZ" sz="1800" dirty="0" smtClean="0"/>
              <a:t> Zvyšování </a:t>
            </a:r>
            <a:r>
              <a:rPr lang="cs-CZ" sz="1800" dirty="0"/>
              <a:t>kvality vzdělávání a odborné přípravy včetně </a:t>
            </a:r>
            <a:r>
              <a:rPr lang="cs-CZ" sz="1800" dirty="0" smtClean="0"/>
              <a:t> 			posílení  jejich </a:t>
            </a:r>
            <a:r>
              <a:rPr lang="cs-CZ" sz="1800" dirty="0"/>
              <a:t>relevance pro trh práce</a:t>
            </a:r>
          </a:p>
        </p:txBody>
      </p:sp>
    </p:spTree>
    <p:extLst>
      <p:ext uri="{BB962C8B-B14F-4D97-AF65-F5344CB8AC3E}">
        <p14:creationId xmlns:p14="http://schemas.microsoft.com/office/powerpoint/2010/main" val="13321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Prioritní osa 3 </a:t>
            </a:r>
            <a:r>
              <a:rPr lang="cs-CZ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Oprávnění žadatelé a cílové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29411"/>
          </a:xfrm>
        </p:spPr>
        <p:txBody>
          <a:bodyPr/>
          <a:lstStyle/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r>
              <a:rPr lang="cs-CZ" sz="1800" b="1" dirty="0" smtClean="0"/>
              <a:t>Oprávnění </a:t>
            </a:r>
            <a:r>
              <a:rPr lang="cs-CZ" sz="1800" b="1" dirty="0"/>
              <a:t>žadatelé:</a:t>
            </a:r>
          </a:p>
          <a:p>
            <a:pPr lvl="0" algn="just"/>
            <a:r>
              <a:rPr lang="cs-CZ" sz="1800" dirty="0" smtClean="0"/>
              <a:t>Školy </a:t>
            </a:r>
            <a:r>
              <a:rPr lang="cs-CZ" sz="1800" dirty="0"/>
              <a:t>a školská zařízení v oblasti předškolního, základního a středního vzdělávání, zájmového, základního a středního uměleckého vzdělávání a vyšší odborné školy.</a:t>
            </a:r>
          </a:p>
          <a:p>
            <a:pPr lvl="0" algn="just"/>
            <a:r>
              <a:rPr lang="cs-CZ" sz="1800" dirty="0" smtClean="0"/>
              <a:t>Další </a:t>
            </a:r>
            <a:r>
              <a:rPr lang="cs-CZ" sz="1800" dirty="0"/>
              <a:t>subjekty podílející se na realizaci vzdělávacích aktivit.</a:t>
            </a:r>
          </a:p>
          <a:p>
            <a:pPr lvl="0" algn="just"/>
            <a:r>
              <a:rPr lang="cs-CZ" sz="1800" dirty="0" smtClean="0"/>
              <a:t>Orgány </a:t>
            </a:r>
            <a:r>
              <a:rPr lang="cs-CZ" sz="1800" dirty="0"/>
              <a:t>státní správy a samosprávy, včetně jejich svazků nebo sdružení a jimi zřízené a podřízené organizace.</a:t>
            </a:r>
          </a:p>
          <a:p>
            <a:pPr lvl="0" algn="just"/>
            <a:r>
              <a:rPr lang="cs-CZ" sz="1800" dirty="0" smtClean="0"/>
              <a:t>Vysoké </a:t>
            </a:r>
            <a:r>
              <a:rPr lang="cs-CZ" sz="1800" dirty="0"/>
              <a:t>školy podle zákona č. 111/1998 Sb., o vysokých školách a o změně a doplnění dalších zákonů (zákon o vysokých školách), ve znění pozdějších předpisů, které připravují budoucí pedagogické pracovníky.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75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principy OP VVV v PO 3</a:t>
            </a:r>
            <a:endParaRPr lang="cs-CZ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cs-CZ" sz="1800" dirty="0"/>
              <a:t>Naplnění potřeb vzdělávací </a:t>
            </a:r>
            <a:r>
              <a:rPr lang="cs-CZ" sz="1800" dirty="0" smtClean="0"/>
              <a:t>politiky</a:t>
            </a:r>
          </a:p>
          <a:p>
            <a:endParaRPr lang="cs-CZ" sz="1800" dirty="0"/>
          </a:p>
          <a:p>
            <a:r>
              <a:rPr lang="cs-CZ" sz="1800" dirty="0"/>
              <a:t>Návaznost na předchozí programové </a:t>
            </a:r>
            <a:r>
              <a:rPr lang="cs-CZ" sz="1800" dirty="0" smtClean="0"/>
              <a:t>období</a:t>
            </a:r>
          </a:p>
          <a:p>
            <a:endParaRPr lang="cs-CZ" sz="1800" dirty="0"/>
          </a:p>
          <a:p>
            <a:r>
              <a:rPr lang="cs-CZ" sz="1800" dirty="0"/>
              <a:t>Důkladná příprava výzev a zaměření intervencí, včetně přípravy </a:t>
            </a:r>
            <a:r>
              <a:rPr lang="cs-CZ" sz="1800" dirty="0" smtClean="0"/>
              <a:t>projektů</a:t>
            </a:r>
          </a:p>
          <a:p>
            <a:endParaRPr lang="cs-CZ" sz="1800" dirty="0"/>
          </a:p>
          <a:p>
            <a:r>
              <a:rPr lang="cs-CZ" sz="1800" dirty="0"/>
              <a:t>Zjednodušení administrativní náročnosti v průběhu realizace projektů</a:t>
            </a:r>
          </a:p>
        </p:txBody>
      </p:sp>
    </p:spTree>
    <p:extLst>
      <p:ext uri="{BB962C8B-B14F-4D97-AF65-F5344CB8AC3E}">
        <p14:creationId xmlns:p14="http://schemas.microsoft.com/office/powerpoint/2010/main" val="39192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</a:t>
            </a:r>
            <a:endParaRPr lang="cs-CZ" sz="2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>
                <a:latin typeface="Calibri" pitchFamily="34" charset="0"/>
                <a:cs typeface="Arial" pitchFamily="34" charset="0"/>
              </a:rPr>
              <a:t>Klíčové dokumenty pro přípravu OP VVV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latin typeface="Calibri" pitchFamily="34" charset="0"/>
                <a:cs typeface="Arial" pitchFamily="34" charset="0"/>
              </a:rPr>
              <a:t>Hlavní záměry a strategie programu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latin typeface="Calibri" pitchFamily="34" charset="0"/>
                <a:cs typeface="Arial" pitchFamily="34" charset="0"/>
              </a:rPr>
              <a:t>Prioritní osy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>
                <a:latin typeface="Calibri" pitchFamily="34" charset="0"/>
                <a:cs typeface="Arial" pitchFamily="34" charset="0"/>
              </a:rPr>
              <a:t>Harmonogram přípravy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76864" cy="823896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137323"/>
          </a:xfrm>
        </p:spPr>
        <p:txBody>
          <a:bodyPr/>
          <a:lstStyle/>
          <a:p>
            <a:r>
              <a:rPr lang="cs-CZ" sz="1800" dirty="0" smtClean="0"/>
              <a:t>16. 7. OP VVV odeslán Evropské komisi</a:t>
            </a:r>
          </a:p>
          <a:p>
            <a:r>
              <a:rPr lang="cs-CZ" sz="1800" dirty="0" smtClean="0"/>
              <a:t>Ukončení formálního dialogu a schválení programu – konec roku 2014</a:t>
            </a:r>
          </a:p>
          <a:p>
            <a:r>
              <a:rPr lang="cs-CZ" sz="1800" dirty="0" smtClean="0"/>
              <a:t>Vyhlášení prvních výzev 1. pol. 2015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269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76864" cy="823896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Kde najdete informace o OP VVV</a:t>
            </a:r>
            <a:endParaRPr lang="cs-CZ" sz="3200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137323"/>
          </a:xfrm>
        </p:spPr>
        <p:txBody>
          <a:bodyPr/>
          <a:lstStyle/>
          <a:p>
            <a:r>
              <a:rPr lang="cs-CZ" sz="1800" dirty="0">
                <a:latin typeface="Calibri" panose="020F0502020204030204" pitchFamily="34" charset="0"/>
              </a:rPr>
              <a:t>www.msmt.cz v sekci Strukturální fondy – záložka </a:t>
            </a:r>
            <a:r>
              <a:rPr lang="cs-CZ" sz="1800" b="1" dirty="0">
                <a:latin typeface="Calibri" panose="020F0502020204030204" pitchFamily="34" charset="0"/>
              </a:rPr>
              <a:t>OP Výzkum, vývoj a vzdělávání 2014-2020</a:t>
            </a:r>
          </a:p>
          <a:p>
            <a:pPr marL="0" indent="0">
              <a:buNone/>
            </a:pPr>
            <a:endParaRPr lang="cs-CZ" sz="1800" dirty="0">
              <a:latin typeface="Calibri" panose="020F0502020204030204" pitchFamily="34" charset="0"/>
            </a:endParaRPr>
          </a:p>
          <a:p>
            <a:r>
              <a:rPr lang="cs-CZ" sz="1800" dirty="0">
                <a:latin typeface="Calibri" panose="020F0502020204030204" pitchFamily="34" charset="0"/>
              </a:rPr>
              <a:t>Odkaz: </a:t>
            </a:r>
            <a:r>
              <a:rPr lang="cs-CZ" sz="18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1800" dirty="0" smtClean="0">
                <a:latin typeface="Calibri" panose="020F0502020204030204" pitchFamily="34" charset="0"/>
                <a:hlinkClick r:id="rId2"/>
              </a:rPr>
              <a:t>www.msmt.cz/strukturalni-fondy/op-vvv</a:t>
            </a:r>
            <a:endParaRPr lang="cs-CZ" sz="1800" dirty="0" smtClean="0">
              <a:latin typeface="Calibri" panose="020F0502020204030204" pitchFamily="34" charset="0"/>
            </a:endParaRPr>
          </a:p>
          <a:p>
            <a:r>
              <a:rPr lang="cs-CZ" sz="1800" dirty="0" smtClean="0">
                <a:latin typeface="Calibri" panose="020F0502020204030204" pitchFamily="34" charset="0"/>
              </a:rPr>
              <a:t>Dotazy: </a:t>
            </a:r>
            <a:r>
              <a:rPr lang="cs-CZ" sz="1800" dirty="0" smtClean="0">
                <a:latin typeface="Calibri" panose="020F0502020204030204" pitchFamily="34" charset="0"/>
                <a:hlinkClick r:id="rId3"/>
              </a:rPr>
              <a:t>opvvv@msmt.cz</a:t>
            </a:r>
            <a:r>
              <a:rPr lang="cs-CZ" sz="1800" dirty="0" smtClean="0">
                <a:latin typeface="Calibri" panose="020F0502020204030204" pitchFamily="34" charset="0"/>
              </a:rPr>
              <a:t> </a:t>
            </a:r>
          </a:p>
          <a:p>
            <a:endParaRPr lang="cs-CZ" sz="1800" dirty="0">
              <a:latin typeface="Calibri" panose="020F0502020204030204" pitchFamily="34" charset="0"/>
            </a:endParaRPr>
          </a:p>
          <a:p>
            <a:endParaRPr lang="cs-CZ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Calibri" panose="020F0502020204030204" pitchFamily="34" charset="0"/>
              </a:rPr>
              <a:t>Děkuji za pozornost.</a:t>
            </a:r>
            <a:endParaRPr lang="cs-CZ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96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6135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</a:t>
            </a:r>
            <a:r>
              <a:rPr lang="cs-CZ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dokumenty pro přípravu OP VVV</a:t>
            </a:r>
            <a:endParaRPr lang="cs-CZ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777192"/>
              </p:ext>
            </p:extLst>
          </p:nvPr>
        </p:nvGraphicFramePr>
        <p:xfrm>
          <a:off x="457199" y="1600200"/>
          <a:ext cx="8156962" cy="445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44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zaměření programu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-23812" y="5157192"/>
            <a:ext cx="1475656" cy="129614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>
                <a:solidFill>
                  <a:prstClr val="white"/>
                </a:solidFill>
                <a:cs typeface="Arial" pitchFamily="34" charset="0"/>
              </a:rPr>
              <a:t>OP </a:t>
            </a:r>
            <a:endParaRPr lang="cs-CZ" sz="2000" b="1" dirty="0" smtClean="0">
              <a:solidFill>
                <a:prstClr val="white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cs-CZ" sz="2000" b="1" dirty="0" smtClean="0">
                <a:solidFill>
                  <a:prstClr val="white"/>
                </a:solidFill>
                <a:cs typeface="Arial" pitchFamily="34" charset="0"/>
              </a:rPr>
              <a:t>VVV</a:t>
            </a:r>
            <a:endParaRPr lang="en-GB" sz="20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ovéPole 10"/>
          <p:cNvSpPr txBox="1">
            <a:spLocks noChangeArrowheads="1"/>
          </p:cNvSpPr>
          <p:nvPr/>
        </p:nvSpPr>
        <p:spPr bwMode="auto">
          <a:xfrm>
            <a:off x="1451844" y="5373216"/>
            <a:ext cx="360040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altLang="cs-CZ" sz="2000" b="1" dirty="0" smtClean="0">
                <a:solidFill>
                  <a:prstClr val="white"/>
                </a:solidFill>
              </a:rPr>
              <a:t>Zlepšení kvality vzdělávání pro každého žáka/studenta</a:t>
            </a:r>
            <a:endParaRPr lang="en-US" altLang="cs-CZ" sz="2000" b="1" dirty="0">
              <a:solidFill>
                <a:prstClr val="white"/>
              </a:solidFill>
            </a:endParaRPr>
          </a:p>
        </p:txBody>
      </p:sp>
      <p:sp>
        <p:nvSpPr>
          <p:cNvPr id="6" name="TextovéPole 11"/>
          <p:cNvSpPr txBox="1">
            <a:spLocks noChangeArrowheads="1"/>
          </p:cNvSpPr>
          <p:nvPr/>
        </p:nvSpPr>
        <p:spPr bwMode="auto">
          <a:xfrm>
            <a:off x="5879234" y="5527104"/>
            <a:ext cx="3265488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cs-CZ" altLang="cs-CZ" sz="2000" b="1" dirty="0" smtClean="0">
                <a:solidFill>
                  <a:prstClr val="white"/>
                </a:solidFill>
              </a:rPr>
              <a:t>Zlepšení výkonnosti VaV</a:t>
            </a:r>
            <a:endParaRPr lang="en-CA" altLang="cs-CZ" sz="2000" b="1" dirty="0">
              <a:solidFill>
                <a:prstClr val="white"/>
              </a:solidFill>
            </a:endParaRPr>
          </a:p>
        </p:txBody>
      </p:sp>
      <p:sp>
        <p:nvSpPr>
          <p:cNvPr id="7" name="TextovéPole 12"/>
          <p:cNvSpPr txBox="1">
            <a:spLocks noChangeArrowheads="1"/>
          </p:cNvSpPr>
          <p:nvPr/>
        </p:nvSpPr>
        <p:spPr bwMode="auto">
          <a:xfrm>
            <a:off x="6037263" y="2613025"/>
            <a:ext cx="2820987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cs-CZ" sz="2000" dirty="0">
                <a:solidFill>
                  <a:prstClr val="black"/>
                </a:solidFill>
              </a:rPr>
              <a:t>Posílení </a:t>
            </a:r>
            <a:r>
              <a:rPr lang="cs-CZ" sz="2000" dirty="0" smtClean="0">
                <a:solidFill>
                  <a:prstClr val="black"/>
                </a:solidFill>
              </a:rPr>
              <a:t>výzkumu, technologického rozvoje </a:t>
            </a:r>
            <a:r>
              <a:rPr lang="cs-CZ" sz="2000" dirty="0">
                <a:solidFill>
                  <a:prstClr val="black"/>
                </a:solidFill>
              </a:rPr>
              <a:t>a </a:t>
            </a:r>
            <a:r>
              <a:rPr lang="cs-CZ" sz="2000" dirty="0" smtClean="0">
                <a:solidFill>
                  <a:prstClr val="black"/>
                </a:solidFill>
              </a:rPr>
              <a:t>inovací</a:t>
            </a:r>
            <a:endParaRPr lang="cs-CZ" sz="2000" dirty="0">
              <a:solidFill>
                <a:prstClr val="black"/>
              </a:solidFill>
            </a:endParaRPr>
          </a:p>
        </p:txBody>
      </p:sp>
      <p:sp>
        <p:nvSpPr>
          <p:cNvPr id="8" name="TextovéPole 13"/>
          <p:cNvSpPr txBox="1">
            <a:spLocks noChangeArrowheads="1"/>
          </p:cNvSpPr>
          <p:nvPr/>
        </p:nvSpPr>
        <p:spPr bwMode="auto">
          <a:xfrm>
            <a:off x="371724" y="2564904"/>
            <a:ext cx="4627562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cs-CZ" sz="2000" dirty="0" smtClean="0">
                <a:solidFill>
                  <a:prstClr val="black"/>
                </a:solidFill>
              </a:rPr>
              <a:t>Investice </a:t>
            </a:r>
            <a:r>
              <a:rPr lang="cs-CZ" sz="2000" dirty="0">
                <a:solidFill>
                  <a:prstClr val="black"/>
                </a:solidFill>
              </a:rPr>
              <a:t>do vzdělávání, </a:t>
            </a:r>
            <a:r>
              <a:rPr lang="cs-CZ" sz="2000" dirty="0" smtClean="0">
                <a:solidFill>
                  <a:prstClr val="black"/>
                </a:solidFill>
              </a:rPr>
              <a:t>školení a odborné </a:t>
            </a:r>
            <a:r>
              <a:rPr lang="cs-CZ" sz="2000" dirty="0">
                <a:solidFill>
                  <a:prstClr val="black"/>
                </a:solidFill>
              </a:rPr>
              <a:t>přípravy </a:t>
            </a:r>
            <a:r>
              <a:rPr lang="cs-CZ" sz="2000" dirty="0" smtClean="0">
                <a:solidFill>
                  <a:prstClr val="black"/>
                </a:solidFill>
              </a:rPr>
              <a:t>k získávání dovednosti </a:t>
            </a:r>
            <a:r>
              <a:rPr lang="cs-CZ" sz="2000" dirty="0">
                <a:solidFill>
                  <a:prstClr val="black"/>
                </a:solidFill>
              </a:rPr>
              <a:t>a </a:t>
            </a:r>
            <a:r>
              <a:rPr lang="cs-CZ" sz="2000" dirty="0" smtClean="0">
                <a:solidFill>
                  <a:prstClr val="black"/>
                </a:solidFill>
              </a:rPr>
              <a:t>do celoživotní </a:t>
            </a:r>
            <a:r>
              <a:rPr lang="cs-CZ" sz="2000" dirty="0">
                <a:solidFill>
                  <a:prstClr val="black"/>
                </a:solidFill>
              </a:rPr>
              <a:t>učení</a:t>
            </a:r>
          </a:p>
        </p:txBody>
      </p:sp>
      <p:sp>
        <p:nvSpPr>
          <p:cNvPr id="9" name="TextovéPole 7"/>
          <p:cNvSpPr txBox="1">
            <a:spLocks noChangeArrowheads="1"/>
          </p:cNvSpPr>
          <p:nvPr/>
        </p:nvSpPr>
        <p:spPr bwMode="auto">
          <a:xfrm>
            <a:off x="371724" y="2132856"/>
            <a:ext cx="4627562" cy="369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altLang="cs-CZ" b="1" dirty="0" smtClean="0">
                <a:solidFill>
                  <a:prstClr val="white"/>
                </a:solidFill>
              </a:rPr>
              <a:t>Tematický cíl 10</a:t>
            </a:r>
            <a:endParaRPr lang="cs-CZ" altLang="cs-CZ" b="1" dirty="0">
              <a:solidFill>
                <a:prstClr val="white"/>
              </a:solidFill>
            </a:endParaRPr>
          </a:p>
        </p:txBody>
      </p:sp>
      <p:sp>
        <p:nvSpPr>
          <p:cNvPr id="10" name="TextovéPole 7"/>
          <p:cNvSpPr txBox="1">
            <a:spLocks noChangeArrowheads="1"/>
          </p:cNvSpPr>
          <p:nvPr/>
        </p:nvSpPr>
        <p:spPr bwMode="auto">
          <a:xfrm>
            <a:off x="6018213" y="2151063"/>
            <a:ext cx="2820987" cy="369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cs-CZ" altLang="cs-CZ" b="1" dirty="0" smtClean="0">
                <a:solidFill>
                  <a:prstClr val="white"/>
                </a:solidFill>
              </a:rPr>
              <a:t>Tematický cíl 1</a:t>
            </a:r>
            <a:endParaRPr lang="cs-CZ" altLang="cs-CZ" b="1" dirty="0">
              <a:solidFill>
                <a:prstClr val="white"/>
              </a:solidFill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>
            <a:off x="5148064" y="5506764"/>
            <a:ext cx="628650" cy="334962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2" name="TextovéPole 7"/>
          <p:cNvSpPr txBox="1">
            <a:spLocks noChangeArrowheads="1"/>
          </p:cNvSpPr>
          <p:nvPr/>
        </p:nvSpPr>
        <p:spPr bwMode="auto">
          <a:xfrm>
            <a:off x="371724" y="3933056"/>
            <a:ext cx="4656708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altLang="cs-CZ" b="1" dirty="0" smtClean="0">
                <a:solidFill>
                  <a:prstClr val="white"/>
                </a:solidFill>
              </a:rPr>
              <a:t>Tematický cíl 9</a:t>
            </a:r>
            <a:endParaRPr lang="cs-CZ" altLang="cs-CZ" b="1" dirty="0">
              <a:solidFill>
                <a:prstClr val="white"/>
              </a:solidFill>
            </a:endParaRPr>
          </a:p>
        </p:txBody>
      </p:sp>
      <p:sp>
        <p:nvSpPr>
          <p:cNvPr id="13" name="TextovéPole 13"/>
          <p:cNvSpPr txBox="1">
            <a:spLocks noChangeArrowheads="1"/>
          </p:cNvSpPr>
          <p:nvPr/>
        </p:nvSpPr>
        <p:spPr bwMode="auto">
          <a:xfrm>
            <a:off x="371724" y="4365104"/>
            <a:ext cx="4659883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dirty="0">
                <a:solidFill>
                  <a:prstClr val="black"/>
                </a:solidFill>
              </a:rPr>
              <a:t>Podpora sociálního </a:t>
            </a:r>
            <a:r>
              <a:rPr lang="cs-CZ" sz="2000" dirty="0" smtClean="0">
                <a:solidFill>
                  <a:prstClr val="black"/>
                </a:solidFill>
              </a:rPr>
              <a:t>začleňování a </a:t>
            </a:r>
            <a:r>
              <a:rPr lang="cs-CZ" sz="2000" dirty="0">
                <a:solidFill>
                  <a:prstClr val="black"/>
                </a:solidFill>
              </a:rPr>
              <a:t>boj proti chudobě a </a:t>
            </a:r>
            <a:r>
              <a:rPr lang="cs-CZ" sz="2000" dirty="0" smtClean="0">
                <a:solidFill>
                  <a:prstClr val="black"/>
                </a:solidFill>
              </a:rPr>
              <a:t>diskriminaci</a:t>
            </a:r>
            <a:endParaRPr lang="cs-CZ" sz="2000" dirty="0">
              <a:solidFill>
                <a:prstClr val="black"/>
              </a:solidFill>
            </a:endParaRPr>
          </a:p>
        </p:txBody>
      </p:sp>
      <p:sp>
        <p:nvSpPr>
          <p:cNvPr id="14" name="Plus 13"/>
          <p:cNvSpPr/>
          <p:nvPr/>
        </p:nvSpPr>
        <p:spPr>
          <a:xfrm>
            <a:off x="2531964" y="3573016"/>
            <a:ext cx="349250" cy="360363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5" name="Šipka dolů 14"/>
          <p:cNvSpPr/>
          <p:nvPr/>
        </p:nvSpPr>
        <p:spPr>
          <a:xfrm>
            <a:off x="2531964" y="5085184"/>
            <a:ext cx="324123" cy="235049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6" name="Šipka dolů 15"/>
          <p:cNvSpPr/>
          <p:nvPr/>
        </p:nvSpPr>
        <p:spPr>
          <a:xfrm>
            <a:off x="7229400" y="4053819"/>
            <a:ext cx="436711" cy="1261591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7" name="Plus 16"/>
          <p:cNvSpPr/>
          <p:nvPr/>
        </p:nvSpPr>
        <p:spPr>
          <a:xfrm>
            <a:off x="5375275" y="2708275"/>
            <a:ext cx="331788" cy="411163"/>
          </a:xfrm>
          <a:prstGeom prst="mathPlu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8" name="TextovéPole 13"/>
          <p:cNvSpPr txBox="1">
            <a:spLocks noChangeArrowheads="1"/>
          </p:cNvSpPr>
          <p:nvPr/>
        </p:nvSpPr>
        <p:spPr bwMode="auto">
          <a:xfrm>
            <a:off x="371724" y="1069974"/>
            <a:ext cx="8659812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Globálním cílem OP </a:t>
            </a:r>
            <a:r>
              <a:rPr lang="cs-CZ" dirty="0" smtClean="0">
                <a:solidFill>
                  <a:prstClr val="black"/>
                </a:solidFill>
              </a:rPr>
              <a:t>VVV  </a:t>
            </a:r>
            <a:r>
              <a:rPr lang="cs-CZ" dirty="0">
                <a:solidFill>
                  <a:prstClr val="black"/>
                </a:solidFill>
              </a:rPr>
              <a:t>je urychlit </a:t>
            </a:r>
            <a:r>
              <a:rPr lang="cs-CZ" dirty="0" smtClean="0">
                <a:solidFill>
                  <a:prstClr val="black"/>
                </a:solidFill>
              </a:rPr>
              <a:t>přechod ČR k </a:t>
            </a:r>
            <a:r>
              <a:rPr lang="cs-CZ" dirty="0">
                <a:solidFill>
                  <a:prstClr val="black"/>
                </a:solidFill>
              </a:rPr>
              <a:t>růstu prostřednictvím lidského kapitálu </a:t>
            </a:r>
            <a:r>
              <a:rPr lang="cs-CZ" dirty="0" smtClean="0">
                <a:solidFill>
                  <a:prstClr val="black"/>
                </a:solidFill>
              </a:rPr>
              <a:t>pomocí investic </a:t>
            </a:r>
            <a:r>
              <a:rPr lang="cs-CZ" dirty="0">
                <a:solidFill>
                  <a:prstClr val="black"/>
                </a:solidFill>
              </a:rPr>
              <a:t>do </a:t>
            </a:r>
            <a:r>
              <a:rPr lang="cs-CZ" dirty="0" smtClean="0">
                <a:solidFill>
                  <a:prstClr val="black"/>
                </a:solidFill>
              </a:rPr>
              <a:t>základů znalostní ekonomiky.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8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 programu</a:t>
            </a:r>
            <a:endParaRPr lang="cs-CZ" sz="2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846" y="1600200"/>
            <a:ext cx="5094307" cy="4525963"/>
          </a:xfrm>
        </p:spPr>
      </p:pic>
      <p:sp>
        <p:nvSpPr>
          <p:cNvPr id="6" name="Zaoblený obdélník 5"/>
          <p:cNvSpPr/>
          <p:nvPr/>
        </p:nvSpPr>
        <p:spPr>
          <a:xfrm>
            <a:off x="354234" y="2162655"/>
            <a:ext cx="2160240" cy="1109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atin typeface="Calibri" pitchFamily="34" charset="0"/>
              </a:rPr>
              <a:t>Místní </a:t>
            </a:r>
          </a:p>
          <a:p>
            <a:pPr algn="ctr"/>
            <a:r>
              <a:rPr lang="cs-CZ" sz="2400" b="1" dirty="0">
                <a:latin typeface="Calibri" pitchFamily="34" charset="0"/>
              </a:rPr>
              <a:t>a</a:t>
            </a:r>
            <a:r>
              <a:rPr lang="cs-CZ" sz="2400" b="1" dirty="0" smtClean="0">
                <a:latin typeface="Calibri" pitchFamily="34" charset="0"/>
              </a:rPr>
              <a:t>kční</a:t>
            </a:r>
          </a:p>
          <a:p>
            <a:pPr algn="ctr"/>
            <a:r>
              <a:rPr lang="cs-CZ" sz="2400" b="1" dirty="0" smtClean="0">
                <a:latin typeface="Calibri" pitchFamily="34" charset="0"/>
              </a:rPr>
              <a:t>plány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776387" y="1412776"/>
            <a:ext cx="2160240" cy="1109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atin typeface="Calibri" pitchFamily="34" charset="0"/>
              </a:rPr>
              <a:t>Krajské </a:t>
            </a:r>
          </a:p>
          <a:p>
            <a:pPr algn="ctr"/>
            <a:r>
              <a:rPr lang="cs-CZ" sz="2400" b="1" dirty="0">
                <a:latin typeface="Calibri" pitchFamily="34" charset="0"/>
              </a:rPr>
              <a:t>a</a:t>
            </a:r>
            <a:r>
              <a:rPr lang="cs-CZ" sz="2400" b="1" dirty="0" smtClean="0">
                <a:latin typeface="Calibri" pitchFamily="34" charset="0"/>
              </a:rPr>
              <a:t>kční</a:t>
            </a:r>
          </a:p>
          <a:p>
            <a:pPr algn="ctr"/>
            <a:r>
              <a:rPr lang="cs-CZ" sz="2400" b="1" dirty="0" smtClean="0">
                <a:latin typeface="Calibri" pitchFamily="34" charset="0"/>
              </a:rPr>
              <a:t>plány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036658" y="4969127"/>
            <a:ext cx="2160240" cy="1109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atin typeface="Calibri" pitchFamily="34" charset="0"/>
              </a:rPr>
              <a:t>Strategie VŠ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6750677" y="3861048"/>
            <a:ext cx="2160240" cy="11080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atin typeface="Calibri" pitchFamily="34" charset="0"/>
              </a:rPr>
              <a:t>Strategie RIS3</a:t>
            </a:r>
            <a:endParaRPr lang="cs-CZ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81050" y="1125538"/>
            <a:ext cx="7929563" cy="4524375"/>
          </a:xfrm>
        </p:spPr>
        <p:txBody>
          <a:bodyPr/>
          <a:lstStyle/>
          <a:p>
            <a:pPr marL="692150" lvl="1" indent="-457200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endParaRPr lang="cs-CZ" sz="2000" dirty="0" smtClean="0"/>
          </a:p>
          <a:p>
            <a:pPr marL="457200" indent="-457200" eaLnBrk="1" hangingPunct="1">
              <a:spcBef>
                <a:spcPct val="0"/>
              </a:spcBef>
            </a:pPr>
            <a:endParaRPr lang="cs-CZ" sz="2400" dirty="0" smtClean="0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0440"/>
              </p:ext>
            </p:extLst>
          </p:nvPr>
        </p:nvGraphicFramePr>
        <p:xfrm>
          <a:off x="467544" y="908721"/>
          <a:ext cx="7787693" cy="4868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755650" y="176213"/>
            <a:ext cx="8208838" cy="823912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Prioritní osy OP VVV</a:t>
            </a:r>
          </a:p>
        </p:txBody>
      </p:sp>
    </p:spTree>
    <p:extLst>
      <p:ext uri="{BB962C8B-B14F-4D97-AF65-F5344CB8AC3E}">
        <p14:creationId xmlns:p14="http://schemas.microsoft.com/office/powerpoint/2010/main" val="2076042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696200" cy="823896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Indikativní alokace dle prioritních os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196753"/>
            <a:ext cx="7519131" cy="4725952"/>
          </a:xfrm>
        </p:spPr>
      </p:pic>
    </p:spTree>
    <p:extLst>
      <p:ext uri="{BB962C8B-B14F-4D97-AF65-F5344CB8AC3E}">
        <p14:creationId xmlns:p14="http://schemas.microsoft.com/office/powerpoint/2010/main" val="375098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823896"/>
          </a:xfrm>
        </p:spPr>
        <p:txBody>
          <a:bodyPr>
            <a:noAutofit/>
          </a:bodyPr>
          <a:lstStyle/>
          <a:p>
            <a:pPr algn="ctr"/>
            <a:r>
              <a:rPr lang="cs-CZ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 1 – Posilování kapacit pro kvalitní výzkum</a:t>
            </a:r>
            <a:r>
              <a:rPr lang="cs-CZ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425355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/>
              <a:t>Obecný cíl intervencí: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KVALITA				</a:t>
            </a:r>
            <a:r>
              <a:rPr lang="cs-CZ" sz="1800" dirty="0" smtClean="0"/>
              <a:t>     OTEVŘENOST</a:t>
            </a:r>
            <a:endParaRPr lang="cs-CZ" sz="1800" dirty="0"/>
          </a:p>
          <a:p>
            <a:pPr algn="just">
              <a:spcBef>
                <a:spcPts val="1800"/>
              </a:spcBef>
            </a:pPr>
            <a:r>
              <a:rPr lang="cs-CZ" sz="1800" dirty="0"/>
              <a:t>dosažení špičkové úrovně českého výzkumu v mezinárodním měřítku</a:t>
            </a:r>
          </a:p>
          <a:p>
            <a:pPr algn="just">
              <a:spcBef>
                <a:spcPts val="1800"/>
              </a:spcBef>
            </a:pPr>
            <a:r>
              <a:rPr lang="cs-CZ" sz="1800" dirty="0"/>
              <a:t>zlepšení spolupráce ve výzkumu</a:t>
            </a:r>
          </a:p>
          <a:p>
            <a:pPr algn="just">
              <a:spcBef>
                <a:spcPts val="1800"/>
              </a:spcBef>
            </a:pPr>
            <a:r>
              <a:rPr lang="cs-CZ" sz="1800" dirty="0"/>
              <a:t>zkvalitnění infrastrukturních podmínek pro přípravu budoucích výzkumníků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Calibri" panose="020F0502020204030204" pitchFamily="34" charset="0"/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348585" y="2550191"/>
            <a:ext cx="1488141" cy="896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9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04664"/>
            <a:ext cx="8136904" cy="823896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Struktura prioritní osy 1:</a:t>
            </a:r>
            <a:r>
              <a:rPr lang="cs-CZ" sz="36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sz="36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7"/>
            <a:ext cx="8712968" cy="3672408"/>
          </a:xfrm>
        </p:spPr>
        <p:txBody>
          <a:bodyPr/>
          <a:lstStyle/>
          <a:p>
            <a:pPr marL="457200" indent="-457200" algn="just">
              <a:lnSpc>
                <a:spcPct val="130000"/>
              </a:lnSpc>
              <a:spcBef>
                <a:spcPts val="1800"/>
              </a:spcBef>
            </a:pPr>
            <a:r>
              <a:rPr lang="cs-CZ" sz="1800" dirty="0"/>
              <a:t>SC 1	– Posílit excelenci ve </a:t>
            </a:r>
            <a:r>
              <a:rPr lang="cs-CZ" sz="1800" dirty="0" smtClean="0"/>
              <a:t>výzkumu</a:t>
            </a:r>
          </a:p>
          <a:p>
            <a:pPr marL="1608138" indent="0" algn="just">
              <a:lnSpc>
                <a:spcPct val="130000"/>
              </a:lnSpc>
              <a:spcBef>
                <a:spcPts val="600"/>
              </a:spcBef>
              <a:buNone/>
            </a:pPr>
            <a:r>
              <a:rPr lang="cs-CZ" sz="1800" dirty="0" smtClean="0"/>
              <a:t>Kvalita, internacionalizace, mezioborovost, koncentrace</a:t>
            </a:r>
          </a:p>
          <a:p>
            <a:pPr marL="457200" indent="-457200" algn="just">
              <a:lnSpc>
                <a:spcPct val="130000"/>
              </a:lnSpc>
              <a:spcBef>
                <a:spcPts val="1800"/>
              </a:spcBef>
            </a:pPr>
            <a:r>
              <a:rPr lang="cs-CZ" sz="1800" dirty="0" smtClean="0"/>
              <a:t>SC </a:t>
            </a:r>
            <a:r>
              <a:rPr lang="cs-CZ" sz="1800" dirty="0"/>
              <a:t>2	– Zvýšit přínosy výzkumu pro společnost</a:t>
            </a:r>
          </a:p>
          <a:p>
            <a:pPr marL="1614488" indent="0" algn="just" defTabSz="1608138">
              <a:lnSpc>
                <a:spcPct val="130000"/>
              </a:lnSpc>
              <a:spcBef>
                <a:spcPts val="600"/>
              </a:spcBef>
              <a:buNone/>
            </a:pPr>
            <a:r>
              <a:rPr lang="cs-CZ" sz="1800" dirty="0"/>
              <a:t>Partnerství veřejného a soukromého sektoru, výzkum v průlomových oblastech s potenciálem širokého uplatnění výsledků, mezioborovost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sharepoint/v3/field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875</Words>
  <Application>Microsoft Office PowerPoint</Application>
  <PresentationFormat>Předvádění na obrazovce (4:3)</PresentationFormat>
  <Paragraphs>173</Paragraphs>
  <Slides>21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Office Theme</vt:lpstr>
      <vt:lpstr>Prezentace aplikace PowerPoint</vt:lpstr>
      <vt:lpstr>Obsah</vt:lpstr>
      <vt:lpstr>Klíčové dokumenty pro přípravu OP VVV</vt:lpstr>
      <vt:lpstr>Hlavní zaměření programu</vt:lpstr>
      <vt:lpstr>Strategie programu</vt:lpstr>
      <vt:lpstr>Prioritní osy OP VVV</vt:lpstr>
      <vt:lpstr>Indikativní alokace dle prioritních os</vt:lpstr>
      <vt:lpstr>PO 1 – Posilování kapacit pro kvalitní výzkum </vt:lpstr>
      <vt:lpstr>Struktura prioritní osy 1:  </vt:lpstr>
      <vt:lpstr>PO1 - Oprávnění žadatelé a cílové skupiny </vt:lpstr>
      <vt:lpstr> </vt:lpstr>
      <vt:lpstr>PO 2 - Rozvoj vysokých škol a lidských zdrojů pro výzkum a vývoj</vt:lpstr>
      <vt:lpstr>Prezentace aplikace PowerPoint</vt:lpstr>
      <vt:lpstr>PO2 – Oprávnění žadatelé a cílové skupiny </vt:lpstr>
      <vt:lpstr>Prezentace aplikace PowerPoint</vt:lpstr>
      <vt:lpstr>Prioritní osa 3 - Rovný přístup ke kvalitnímu předškolnímu, primárnímu a sekundárnímu vzdělávání</vt:lpstr>
      <vt:lpstr>Struktura prioritní osy</vt:lpstr>
      <vt:lpstr>Prioritní osa 3 - Oprávnění žadatelé a cílové skupiny</vt:lpstr>
      <vt:lpstr>Hlavní principy OP VVV v PO 3</vt:lpstr>
      <vt:lpstr>Harmonogram </vt:lpstr>
      <vt:lpstr>Kde najdete informace o OP VVV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Horáková Petra</cp:lastModifiedBy>
  <cp:revision>78</cp:revision>
  <dcterms:created xsi:type="dcterms:W3CDTF">2010-04-12T23:12:02Z</dcterms:created>
  <dcterms:modified xsi:type="dcterms:W3CDTF">2014-10-09T08:25:59Z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