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4C72C-BE34-4D94-A8F4-C97FF0F51A52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B3DAA-815E-4FAE-B70F-8D46903EB8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484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3F4CC-F3BE-46E0-A487-9AC57A17CA31}" type="datetimeFigureOut">
              <a:rPr lang="cs-CZ" smtClean="0"/>
              <a:t>07.02.2025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D8131-A4FC-4AB3-92E7-B078D23D3A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868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317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1920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9866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466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5387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3863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9973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6226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4800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1557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6425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0780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cs-CZ" b="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3F1FA-C464-4814-94AB-988385EA7B57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6476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2998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5706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997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4781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Novela zákona o úřednících</a:t>
            </a:r>
            <a:br>
              <a:rPr lang="cs-CZ" dirty="0" smtClean="0"/>
            </a:br>
            <a:r>
              <a:rPr lang="cs-CZ" dirty="0" smtClean="0"/>
              <a:t>zákon č. 196/2024 Sb.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Zákon, kterým se mění zákon č. 312/2002 Sb., o úřednících územních samosprávných celků a o změně některých zákonů, ve znění pozdějších předpisů, a další související </a:t>
            </a:r>
            <a:r>
              <a:rPr lang="cs-CZ" dirty="0" smtClean="0"/>
              <a:t>zákony</a:t>
            </a:r>
          </a:p>
          <a:p>
            <a:r>
              <a:rPr lang="cs-CZ" dirty="0" smtClean="0"/>
              <a:t>27. 2. 2025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29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Vzdělávání vedoucích úředníků a vedoucích úřadů - §27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odpadá povinnost vedoucího úředníka setrvat v pracovním poměru po ukončení vzdělávání vedoucích úředníků po dobu 3 let, resp. uhradit alikvótní část nákladů vynaložených na jeho vzdělávání</a:t>
            </a:r>
          </a:p>
          <a:p>
            <a:r>
              <a:rPr lang="cs-CZ" dirty="0" smtClean="0"/>
              <a:t>vedoucí úředník nemá povinnost účastnit se vzdělávání vedoucích úředníků – zvláštní části, pokud má na činnosti vykonávané jím řízenými úředníky ZOZ</a:t>
            </a:r>
          </a:p>
        </p:txBody>
      </p:sp>
    </p:spTree>
    <p:extLst>
      <p:ext uri="{BB962C8B-B14F-4D97-AF65-F5344CB8AC3E}">
        <p14:creationId xmlns:p14="http://schemas.microsoft.com/office/powerpoint/2010/main" val="1043808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Počítání lhůt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 lhůt uvedených v § 19 odst. 2, § 19a odst. 1, 2 a 5, § 21 odst. 1, 2 a 5 a v § 27 odst. 1 se nezapočítávají doby mateřské dovolené, rodičovské dovolené, </a:t>
            </a:r>
            <a:r>
              <a:rPr lang="cs-CZ" dirty="0">
                <a:solidFill>
                  <a:srgbClr val="FF0000"/>
                </a:solidFill>
              </a:rPr>
              <a:t>otcovské dovolené</a:t>
            </a:r>
            <a:r>
              <a:rPr lang="cs-CZ" dirty="0"/>
              <a:t>, dočasné pracovní neschopnosti, </a:t>
            </a:r>
            <a:r>
              <a:rPr lang="cs-CZ" dirty="0">
                <a:solidFill>
                  <a:srgbClr val="FF0000"/>
                </a:solidFill>
              </a:rPr>
              <a:t>ošetřování dítěte mladšího než 10 let nebo jiné fyzické osoby v případech podle § 39 zákona o nemocenském pojištění, péče o dítě mladší než 10 let z důvodů stanovených v § 39 zákona o nemocenském pojištění, poskytování dlouhodobé péče v případech podle § 41a až 41c zákona o nemocenském pojištění, nařízené karantény nebo izolace, pracovního volna souvisejícího s brannou povinností </a:t>
            </a:r>
            <a:r>
              <a:rPr lang="cs-CZ" dirty="0"/>
              <a:t>ani doba uvolnění pro výkon veřejné funkce.</a:t>
            </a:r>
          </a:p>
        </p:txBody>
      </p:sp>
    </p:spTree>
    <p:extLst>
      <p:ext uri="{BB962C8B-B14F-4D97-AF65-F5344CB8AC3E}">
        <p14:creationId xmlns:p14="http://schemas.microsoft.com/office/powerpoint/2010/main" val="1112022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Změna v systému akreditací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akreditace vzdělávací instituce se uděluje na dobu neurčitou</a:t>
            </a:r>
          </a:p>
          <a:p>
            <a:r>
              <a:rPr lang="cs-CZ" dirty="0" smtClean="0"/>
              <a:t>nová formulace ustanovení o náležitostech žádosti o akreditaci vzdělávací instituce</a:t>
            </a:r>
          </a:p>
          <a:p>
            <a:r>
              <a:rPr lang="cs-CZ" dirty="0" smtClean="0"/>
              <a:t>akreditace vzdělávacího programu – 3 roky</a:t>
            </a:r>
          </a:p>
          <a:p>
            <a:r>
              <a:rPr lang="cs-CZ" dirty="0" smtClean="0"/>
              <a:t>akreditace pouze pro program pro přípravu k ověření ZOZ</a:t>
            </a:r>
          </a:p>
          <a:p>
            <a:r>
              <a:rPr lang="cs-CZ" dirty="0" smtClean="0"/>
              <a:t>odborná způsobilost lektora</a:t>
            </a:r>
          </a:p>
        </p:txBody>
      </p:sp>
    </p:spTree>
    <p:extLst>
      <p:ext uri="{BB962C8B-B14F-4D97-AF65-F5344CB8AC3E}">
        <p14:creationId xmlns:p14="http://schemas.microsoft.com/office/powerpoint/2010/main" val="774721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v uznání rovnocennosti vzdělání - § 33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ruší se možnost uznání rovnocennosti vzdělání pro vstupní vzdělávání</a:t>
            </a:r>
            <a:endParaRPr lang="cs-CZ" dirty="0"/>
          </a:p>
          <a:p>
            <a:r>
              <a:rPr lang="cs-CZ" dirty="0" smtClean="0"/>
              <a:t>rovnocennost pouze ex-lege</a:t>
            </a:r>
          </a:p>
          <a:p>
            <a:r>
              <a:rPr lang="cs-CZ" dirty="0" smtClean="0"/>
              <a:t>povinnost </a:t>
            </a:r>
            <a:r>
              <a:rPr lang="cs-CZ" dirty="0"/>
              <a:t>prokázat </a:t>
            </a:r>
            <a:r>
              <a:rPr lang="cs-CZ" dirty="0" smtClean="0"/>
              <a:t>ZOZ nebo </a:t>
            </a:r>
            <a:r>
              <a:rPr lang="cs-CZ" dirty="0"/>
              <a:t>povinnost účastnit se vzdělávání vedoucích úředníků a vedoucích úřadů nemá úředník, který získal vzdělání v bakalářských nebo magisterských studijních programech anebo ve vzdělávacích programech pro vyšší odborné vzdělávání stanovených prováděcím právním </a:t>
            </a:r>
            <a:r>
              <a:rPr lang="cs-CZ" dirty="0" smtClean="0"/>
              <a:t>předpisem</a:t>
            </a:r>
          </a:p>
          <a:p>
            <a:r>
              <a:rPr lang="cs-CZ" dirty="0" smtClean="0"/>
              <a:t>za </a:t>
            </a:r>
            <a:r>
              <a:rPr lang="cs-CZ" dirty="0"/>
              <a:t>rovnocennou zkoušce vstupního vzdělávání se považuje obecná část úřednické zkoušky podle zákona o státní službě. </a:t>
            </a:r>
          </a:p>
        </p:txBody>
      </p:sp>
    </p:spTree>
    <p:extLst>
      <p:ext uri="{BB962C8B-B14F-4D97-AF65-F5344CB8AC3E}">
        <p14:creationId xmlns:p14="http://schemas.microsoft.com/office/powerpoint/2010/main" val="3544735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v pracovněprávní části zákona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změna pojmu správní činnosti v § 2 odst. 3</a:t>
            </a:r>
          </a:p>
          <a:p>
            <a:r>
              <a:rPr lang="cs-CZ" dirty="0"/>
              <a:t>úprava předpokladů pro vznik pracovního poměru úředníka</a:t>
            </a:r>
          </a:p>
          <a:p>
            <a:r>
              <a:rPr lang="cs-CZ" dirty="0"/>
              <a:t>aktualizace zastaralého pojmosloví  - svéprávnost</a:t>
            </a:r>
          </a:p>
          <a:p>
            <a:r>
              <a:rPr lang="cs-CZ" dirty="0"/>
              <a:t>§§ 5 – 7 – změny při výběru zaměstnanců</a:t>
            </a:r>
          </a:p>
          <a:p>
            <a:r>
              <a:rPr lang="cs-CZ" dirty="0"/>
              <a:t>§ 10 – doba trvání PP </a:t>
            </a:r>
          </a:p>
          <a:p>
            <a:r>
              <a:rPr lang="cs-CZ" dirty="0"/>
              <a:t>zrušení § 11 – převedení na jinou práci</a:t>
            </a:r>
          </a:p>
          <a:p>
            <a:r>
              <a:rPr lang="cs-CZ" dirty="0"/>
              <a:t>úprava § 12 – odvolání z funkce</a:t>
            </a:r>
          </a:p>
          <a:p>
            <a:r>
              <a:rPr lang="cs-CZ" dirty="0"/>
              <a:t>§ 13 – další odstupné</a:t>
            </a:r>
          </a:p>
          <a:p>
            <a:r>
              <a:rPr lang="cs-CZ" dirty="0"/>
              <a:t>§ 14 - pracovní pohotovost</a:t>
            </a:r>
          </a:p>
          <a:p>
            <a:r>
              <a:rPr lang="cs-CZ" dirty="0"/>
              <a:t>§ 16, odst. 3 </a:t>
            </a:r>
          </a:p>
        </p:txBody>
      </p:sp>
    </p:spTree>
    <p:extLst>
      <p:ext uri="{BB962C8B-B14F-4D97-AF65-F5344CB8AC3E}">
        <p14:creationId xmlns:p14="http://schemas.microsoft.com/office/powerpoint/2010/main" val="1963848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ve výběru zaměstnanců - §§ 5 - 7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náležitosti přihlášky: </a:t>
            </a:r>
          </a:p>
          <a:p>
            <a:pPr lvl="1"/>
            <a:r>
              <a:rPr lang="cs-CZ" dirty="0" smtClean="0"/>
              <a:t>druh </a:t>
            </a:r>
            <a:r>
              <a:rPr lang="cs-CZ" dirty="0"/>
              <a:t>a číslo dokladu prokazujícího totožnost a státní občanství a, je-li zájemcem cizinec, který není občanem členského státu Evropské unie nebo občanem státu, který je smluvním státem Evropského hospodářského prostoru, též číslo dokladu o povolení k trvalému pobytu</a:t>
            </a:r>
            <a:r>
              <a:rPr lang="cs-CZ" dirty="0" smtClean="0"/>
              <a:t>,</a:t>
            </a:r>
          </a:p>
          <a:p>
            <a:pPr lvl="1"/>
            <a:r>
              <a:rPr lang="cs-CZ" dirty="0" smtClean="0"/>
              <a:t>čestné prohlášení o bezúhonnosti při podání přihlášky </a:t>
            </a:r>
            <a:endParaRPr lang="cs-CZ" dirty="0"/>
          </a:p>
          <a:p>
            <a:pPr lvl="1"/>
            <a:r>
              <a:rPr lang="cs-CZ" dirty="0" smtClean="0"/>
              <a:t>doklad o nejvyšším dosaženém vzdělání – lze při podání přihlášky doložit v prosté kopii</a:t>
            </a:r>
          </a:p>
          <a:p>
            <a:pPr lvl="1"/>
            <a:r>
              <a:rPr lang="cs-CZ" b="1" dirty="0" smtClean="0"/>
              <a:t>VRT a ověřenou kopii dokladu o nejvyšším dosaženém vzdělání  zájemce doloží až před uzavřením PS  nebo před jmenováním do funkce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ruší se povinnost ÚSC vyzvat zájemce, který nedoložil stanovené doklady, aby je v přiměřené lhůtě doplnil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021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Děkuji Vám za pozornost </a:t>
            </a:r>
          </a:p>
          <a:p>
            <a:pPr marL="0" indent="0" algn="ctr">
              <a:buNone/>
            </a:pPr>
            <a:r>
              <a:rPr lang="cs-CZ" dirty="0" smtClean="0"/>
              <a:t>a přeji Vám hezký a ještě hezčí den. </a:t>
            </a:r>
          </a:p>
          <a:p>
            <a:pPr marL="0" indent="0" algn="ctr">
              <a:buNone/>
            </a:pPr>
            <a:r>
              <a:rPr lang="cs-CZ" dirty="0" smtClean="0"/>
              <a:t>Mgr. Tereza Coufalová, MBA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54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novely zákona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50000"/>
              </a:lnSpc>
            </a:pPr>
            <a:r>
              <a:rPr lang="cs-CZ" sz="3400" dirty="0"/>
              <a:t>V oblasti vzdělávání úředníků:</a:t>
            </a:r>
          </a:p>
          <a:p>
            <a:pPr lvl="2">
              <a:lnSpc>
                <a:spcPct val="150000"/>
              </a:lnSpc>
            </a:pPr>
            <a:r>
              <a:rPr lang="cs-CZ" sz="3200" dirty="0"/>
              <a:t>zrychlení a zefektivnění výkonu agendy v oblasti vzdělávání úředníků,</a:t>
            </a:r>
          </a:p>
          <a:p>
            <a:pPr lvl="2">
              <a:lnSpc>
                <a:spcPct val="150000"/>
              </a:lnSpc>
            </a:pPr>
            <a:r>
              <a:rPr lang="cs-CZ" sz="3200" dirty="0"/>
              <a:t>úspora nákladů a snížení personálního zatížení, </a:t>
            </a:r>
          </a:p>
          <a:p>
            <a:pPr lvl="2">
              <a:lnSpc>
                <a:spcPct val="150000"/>
              </a:lnSpc>
            </a:pPr>
            <a:r>
              <a:rPr lang="cs-CZ" sz="3200" dirty="0"/>
              <a:t>možnost získání zvláštní odborné způsobilosti i pro „</a:t>
            </a:r>
            <a:r>
              <a:rPr lang="cs-CZ" sz="3200" dirty="0" err="1"/>
              <a:t>neúředníky</a:t>
            </a:r>
            <a:r>
              <a:rPr lang="cs-CZ" sz="3200" dirty="0"/>
              <a:t>“, </a:t>
            </a:r>
          </a:p>
          <a:p>
            <a:pPr lvl="2">
              <a:lnSpc>
                <a:spcPct val="150000"/>
              </a:lnSpc>
            </a:pPr>
            <a:r>
              <a:rPr lang="cs-CZ" sz="3200" dirty="0"/>
              <a:t>upravit, zpřesnit a zefektivnit postup v rámci správního řízení pro oblast akreditací vzdělávacích institucí a vzdělávacích programů, </a:t>
            </a:r>
          </a:p>
          <a:p>
            <a:pPr lvl="2">
              <a:lnSpc>
                <a:spcPct val="150000"/>
              </a:lnSpc>
            </a:pPr>
            <a:r>
              <a:rPr lang="cs-CZ" sz="3200" dirty="0"/>
              <a:t>uznávání rovnocennosti vzdělání úředníků - minimalizace zátěže zúčastněných stran, </a:t>
            </a:r>
          </a:p>
          <a:p>
            <a:pPr lvl="2">
              <a:lnSpc>
                <a:spcPct val="150000"/>
              </a:lnSpc>
            </a:pPr>
            <a:r>
              <a:rPr lang="cs-CZ" sz="3200" dirty="0"/>
              <a:t>zvýšení kvality akreditovaných vzdělávacích institucí a vzdělávacích programů, </a:t>
            </a:r>
          </a:p>
          <a:p>
            <a:pPr>
              <a:lnSpc>
                <a:spcPct val="150000"/>
              </a:lnSpc>
            </a:pPr>
            <a:r>
              <a:rPr lang="cs-CZ" sz="3400" dirty="0"/>
              <a:t>V pracovněprávní oblasti:</a:t>
            </a:r>
          </a:p>
          <a:p>
            <a:pPr lvl="2">
              <a:lnSpc>
                <a:spcPct val="150000"/>
              </a:lnSpc>
            </a:pPr>
            <a:r>
              <a:rPr lang="cs-CZ" sz="3200" dirty="0"/>
              <a:t>sladění s dobrou praxí, s dalšími právními předpisy,</a:t>
            </a:r>
          </a:p>
          <a:p>
            <a:pPr lvl="2">
              <a:lnSpc>
                <a:spcPct val="150000"/>
              </a:lnSpc>
            </a:pPr>
            <a:r>
              <a:rPr lang="cs-CZ" sz="3200" dirty="0"/>
              <a:t>odstranění  některých výkladových problémů.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1913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Vzdělávání úředníků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rozšiřuje se výčet vzdělávacích institucí</a:t>
            </a:r>
          </a:p>
          <a:p>
            <a:r>
              <a:rPr lang="cs-CZ" dirty="0"/>
              <a:t>snižuje se časový rozvrh povinného prohlubování kvalifikace úředníka z 18 pracovních dnů během 3 let na </a:t>
            </a:r>
            <a:r>
              <a:rPr lang="cs-CZ" b="1" dirty="0">
                <a:solidFill>
                  <a:srgbClr val="FF0000"/>
                </a:solidFill>
              </a:rPr>
              <a:t>9 </a:t>
            </a:r>
            <a:r>
              <a:rPr lang="cs-CZ" dirty="0"/>
              <a:t>pracovních dnů</a:t>
            </a:r>
          </a:p>
          <a:p>
            <a:r>
              <a:rPr lang="cs-CZ" dirty="0"/>
              <a:t>povinnost ukončit vstupní vzdělávání </a:t>
            </a:r>
            <a:r>
              <a:rPr lang="cs-CZ" b="1" dirty="0">
                <a:solidFill>
                  <a:srgbClr val="FF0000"/>
                </a:solidFill>
              </a:rPr>
              <a:t>do 6 měsíců </a:t>
            </a:r>
            <a:r>
              <a:rPr lang="cs-CZ" dirty="0"/>
              <a:t>ode dne vzniku PP</a:t>
            </a:r>
          </a:p>
          <a:p>
            <a:r>
              <a:rPr lang="cs-CZ" dirty="0"/>
              <a:t>§ 18: rozšíření povinností úředníka o účast na prohlubování kvalifikace o </a:t>
            </a:r>
            <a:r>
              <a:rPr lang="cs-CZ" b="1" dirty="0">
                <a:solidFill>
                  <a:srgbClr val="FF0000"/>
                </a:solidFill>
              </a:rPr>
              <a:t>zkoušku vstupního vzdělávání a zkoušce ZOZ</a:t>
            </a:r>
            <a:r>
              <a:rPr lang="cs-CZ" dirty="0"/>
              <a:t>, nestanoví-li zákon jinak.</a:t>
            </a:r>
          </a:p>
          <a:p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110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31304"/>
            <a:ext cx="10515600" cy="1285461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Změna struktury vstupního vzdělávání – zkouška vstupního vzdělávání - </a:t>
            </a:r>
            <a:r>
              <a:rPr lang="cs-CZ" dirty="0"/>
              <a:t>§ 19a</a:t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Úředník, který vykonává správní činnosti</a:t>
            </a:r>
            <a:r>
              <a:rPr lang="cs-CZ" dirty="0"/>
              <a:t>, pro jejichž výkon je předpokladem </a:t>
            </a:r>
            <a:r>
              <a:rPr lang="cs-CZ" b="1" dirty="0"/>
              <a:t>prokázání zvláštní odborné způsobilosti,</a:t>
            </a:r>
            <a:r>
              <a:rPr lang="cs-CZ" dirty="0"/>
              <a:t> je povinen </a:t>
            </a:r>
            <a:r>
              <a:rPr lang="cs-CZ" b="1" dirty="0">
                <a:solidFill>
                  <a:srgbClr val="FF0000"/>
                </a:solidFill>
              </a:rPr>
              <a:t>do 9 měsíců</a:t>
            </a:r>
            <a:r>
              <a:rPr lang="cs-CZ" dirty="0"/>
              <a:t> od vzniku pracovního poměru k územnímu samosprávnému celku nebo ode dne, kdy začal tyto správní činnosti vykonávat, prokázat znalosti a dovednosti získané vstupním vzděláváním </a:t>
            </a:r>
            <a:r>
              <a:rPr lang="cs-CZ" b="1" dirty="0">
                <a:solidFill>
                  <a:srgbClr val="FF0000"/>
                </a:solidFill>
              </a:rPr>
              <a:t>zkouškou vstupního vzdělávání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637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24853"/>
            <a:ext cx="10515600" cy="1365835"/>
          </a:xfrm>
        </p:spPr>
        <p:txBody>
          <a:bodyPr>
            <a:normAutofit fontScale="90000"/>
          </a:bodyPr>
          <a:lstStyle/>
          <a:p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smtClean="0"/>
              <a:t>Změna </a:t>
            </a:r>
            <a:r>
              <a:rPr lang="cs-CZ" sz="4000" dirty="0"/>
              <a:t>struktury vstupního vzdělávání – zkouška vstupního vzdělávání - § 19a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Vedoucí úředník</a:t>
            </a:r>
            <a:r>
              <a:rPr lang="cs-CZ" dirty="0"/>
              <a:t>, který řídí úředníky vykonávající správní činnosti, pro jejichž výkon je předpokladem prokázání zvláštní odborné způsobilosti, </a:t>
            </a:r>
            <a:r>
              <a:rPr lang="cs-CZ" b="1" dirty="0"/>
              <a:t>a vedoucí úřadu </a:t>
            </a:r>
            <a:r>
              <a:rPr lang="cs-CZ" dirty="0"/>
              <a:t>je povinen prokázat znalosti a dovednosti získané vstupním vzděláváním </a:t>
            </a:r>
            <a:r>
              <a:rPr lang="cs-CZ" b="1" dirty="0">
                <a:solidFill>
                  <a:srgbClr val="FF0000"/>
                </a:solidFill>
              </a:rPr>
              <a:t>zkouškou vstupního vzdělávání do 9 měsíců </a:t>
            </a:r>
            <a:r>
              <a:rPr lang="cs-CZ" b="1" dirty="0"/>
              <a:t>ode dne jmenování do funkce </a:t>
            </a:r>
            <a:r>
              <a:rPr lang="cs-CZ" dirty="0"/>
              <a:t>vedoucího úředníka nebo vedoucího úřadu.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2942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Průběžné vzdělávání - § 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nový odst. 2):</a:t>
            </a:r>
          </a:p>
          <a:p>
            <a:pPr lvl="1"/>
            <a:r>
              <a:rPr lang="cs-CZ" b="1" dirty="0"/>
              <a:t>Průběžné vzdělávání vedoucích úředníků a vedoucích úřadů zahrnuje rovněž prohlubující a specializační vzdělávání zaměřené na znalosti a dovednosti v oblasti řízení úředníků.</a:t>
            </a:r>
          </a:p>
          <a:p>
            <a:r>
              <a:rPr lang="cs-CZ" sz="2400" dirty="0"/>
              <a:t>doplnění odst. 4):</a:t>
            </a:r>
          </a:p>
          <a:p>
            <a:pPr lvl="1"/>
            <a:r>
              <a:rPr lang="cs-CZ" b="1" dirty="0"/>
              <a:t>doplňuje se, že o účasti vedoucího úřadu na jednotlivých kurzech rozhoduje ten, kdo vůči němu plní úkoly zaměstnavatele dle ZP</a:t>
            </a:r>
          </a:p>
        </p:txBody>
      </p:sp>
    </p:spTree>
    <p:extLst>
      <p:ext uri="{BB962C8B-B14F-4D97-AF65-F5344CB8AC3E}">
        <p14:creationId xmlns:p14="http://schemas.microsoft.com/office/powerpoint/2010/main" val="3420716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Zvláštní odborná způsobilost - § 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obsahuje pouze dosavadní zvláštní část současné ZOZ</a:t>
            </a:r>
          </a:p>
          <a:p>
            <a:r>
              <a:rPr lang="cs-CZ" dirty="0"/>
              <a:t>vykonává-li úředník 2 a více správních činností, je povinen prokázat ZOZ pro každou z těchto činností – </a:t>
            </a:r>
            <a:r>
              <a:rPr lang="cs-CZ" dirty="0">
                <a:solidFill>
                  <a:srgbClr val="FF0000"/>
                </a:solidFill>
              </a:rPr>
              <a:t>změna oproti současnému stavu (2 odbory)</a:t>
            </a:r>
            <a:endParaRPr lang="cs-CZ" dirty="0"/>
          </a:p>
          <a:p>
            <a:r>
              <a:rPr lang="cs-CZ" dirty="0"/>
              <a:t>„průřezová ZOZ“</a:t>
            </a:r>
          </a:p>
          <a:p>
            <a:r>
              <a:rPr lang="cs-CZ" dirty="0"/>
              <a:t>sjednocení termínu přihlášení úředníka k vykonání zkoušky ZOZ do </a:t>
            </a:r>
            <a:r>
              <a:rPr lang="cs-CZ" b="1" dirty="0">
                <a:solidFill>
                  <a:srgbClr val="FF0000"/>
                </a:solidFill>
              </a:rPr>
              <a:t>6 měsíců</a:t>
            </a:r>
            <a:r>
              <a:rPr lang="cs-CZ" b="1" dirty="0"/>
              <a:t> od vzniku PP nebo ode dne, kdy úředník začal vykonávat správní činnost, </a:t>
            </a:r>
            <a:r>
              <a:rPr lang="cs-CZ" dirty="0"/>
              <a:t>podmínkou vykonání zkoušky ZOZ je úspěšné </a:t>
            </a:r>
            <a:r>
              <a:rPr lang="cs-CZ" b="1" dirty="0"/>
              <a:t>vykonání zkoušky vstupního vzdělávání</a:t>
            </a:r>
          </a:p>
          <a:p>
            <a:r>
              <a:rPr lang="cs-CZ" dirty="0"/>
              <a:t>vedoucí úřadu ZOZ </a:t>
            </a:r>
            <a:r>
              <a:rPr lang="cs-CZ" b="1" dirty="0"/>
              <a:t>neprokazuje</a:t>
            </a:r>
          </a:p>
        </p:txBody>
      </p:sp>
    </p:spTree>
    <p:extLst>
      <p:ext uri="{BB962C8B-B14F-4D97-AF65-F5344CB8AC3E}">
        <p14:creationId xmlns:p14="http://schemas.microsoft.com/office/powerpoint/2010/main" val="2925548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„Průřezová ZOZ“ - § 21 odst. 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 smtClean="0"/>
              <a:t>„univerzální“ ZOZ pouze pro úředníky obcí I. typu </a:t>
            </a:r>
          </a:p>
          <a:p>
            <a:r>
              <a:rPr lang="cs-CZ" sz="3600" dirty="0" smtClean="0"/>
              <a:t>souhrn </a:t>
            </a:r>
            <a:r>
              <a:rPr lang="cs-CZ" sz="3600" dirty="0"/>
              <a:t>znalostí a dovedností nezbytných pro výkon správních činností vykonávaných na obcích I. typu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2414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ZOZ jiné osoby - § 21a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Ministerstvo </a:t>
            </a:r>
            <a:r>
              <a:rPr lang="cs-CZ" dirty="0"/>
              <a:t>umožní získat zvláštní odbornou způsobilost podle § 21 osobě, která nemá povinnost prokázat zvláštní odbornou způsobilost, pokud dosáhla věku 18 let a je plně svéprávná; náklady na získání zvláštní odborné způsobilosti nese tato osoba. </a:t>
            </a:r>
            <a:endParaRPr lang="cs-CZ" dirty="0" smtClean="0"/>
          </a:p>
          <a:p>
            <a:r>
              <a:rPr lang="cs-CZ" dirty="0" smtClean="0"/>
              <a:t>Podmínkou </a:t>
            </a:r>
            <a:r>
              <a:rPr lang="cs-CZ" dirty="0"/>
              <a:t>vykonání zkoušky zvláštní odborné způsobilosti osobou, která nemá povinnost prokázat zvláštní odbornou způsobilost, není úspěšné vykonání zkoušky vstupního vzdělávání</a:t>
            </a:r>
            <a:r>
              <a:rPr lang="cs-CZ" dirty="0" smtClean="0"/>
              <a:t>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02753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ÚP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1098</Words>
  <Application>Microsoft Office PowerPoint</Application>
  <PresentationFormat>Širokoúhlá obrazovka</PresentationFormat>
  <Paragraphs>93</Paragraphs>
  <Slides>16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Motiv Office</vt:lpstr>
      <vt:lpstr>Novela zákona o úřednících zákon č. 196/2024 Sb.</vt:lpstr>
      <vt:lpstr>Cíle novely zákona</vt:lpstr>
      <vt:lpstr>Vzdělávání úředníků</vt:lpstr>
      <vt:lpstr>  Změna struktury vstupního vzdělávání – zkouška vstupního vzdělávání - § 19a  </vt:lpstr>
      <vt:lpstr> Změna struktury vstupního vzdělávání – zkouška vstupního vzdělávání - § 19a </vt:lpstr>
      <vt:lpstr>Průběžné vzdělávání - § 20</vt:lpstr>
      <vt:lpstr>Zvláštní odborná způsobilost - § 21</vt:lpstr>
      <vt:lpstr>„Průřezová ZOZ“ - § 21 odst. 4)</vt:lpstr>
      <vt:lpstr>ZOZ jiné osoby - § 21a</vt:lpstr>
      <vt:lpstr>Vzdělávání vedoucích úředníků a vedoucích úřadů - §27</vt:lpstr>
      <vt:lpstr>Počítání lhůt</vt:lpstr>
      <vt:lpstr>Změna v systému akreditací </vt:lpstr>
      <vt:lpstr>Změny v uznání rovnocennosti vzdělání - § 33</vt:lpstr>
      <vt:lpstr>Změny v pracovněprávní části zákona </vt:lpstr>
      <vt:lpstr>Změny ve výběru zaměstnanců - §§ 5 - 7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</dc:title>
  <dc:creator>Radová Jindra</dc:creator>
  <cp:lastModifiedBy>Coufalová Tereza</cp:lastModifiedBy>
  <cp:revision>20</cp:revision>
  <dcterms:created xsi:type="dcterms:W3CDTF">2023-07-12T06:56:47Z</dcterms:created>
  <dcterms:modified xsi:type="dcterms:W3CDTF">2025-02-07T14:40:36Z</dcterms:modified>
</cp:coreProperties>
</file>