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9" r:id="rId3"/>
    <p:sldId id="324" r:id="rId4"/>
    <p:sldId id="325" r:id="rId5"/>
    <p:sldId id="307" r:id="rId6"/>
    <p:sldId id="326" r:id="rId7"/>
    <p:sldId id="327" r:id="rId8"/>
    <p:sldId id="328" r:id="rId9"/>
    <p:sldId id="329" r:id="rId10"/>
    <p:sldId id="330" r:id="rId11"/>
    <p:sldId id="331" r:id="rId12"/>
    <p:sldId id="309" r:id="rId13"/>
    <p:sldId id="321" r:id="rId14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269565F2-2870-4AD5-9952-121EF714AAAE}">
          <p14:sldIdLst>
            <p14:sldId id="256"/>
            <p14:sldId id="269"/>
            <p14:sldId id="324"/>
            <p14:sldId id="325"/>
            <p14:sldId id="307"/>
            <p14:sldId id="326"/>
            <p14:sldId id="327"/>
            <p14:sldId id="328"/>
            <p14:sldId id="329"/>
            <p14:sldId id="330"/>
            <p14:sldId id="331"/>
            <p14:sldId id="309"/>
          </p14:sldIdLst>
        </p14:section>
        <p14:section name="Oddíl bez názvu" id="{444665C9-494F-44F8-9FFE-E8B110D87864}">
          <p14:sldIdLst>
            <p14:sldId id="32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792" y="1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8CD7-80B2-49F9-A2A5-FC0AF35C453A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F64D-BB8B-4A71-95C3-67DEB856D6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54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EE71B-5620-4C68-8DA7-C64C5CD00BBA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22548-E79E-46AC-B8DC-438267079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84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73188" y="3447206"/>
            <a:ext cx="4485011" cy="1755031"/>
          </a:xfrm>
        </p:spPr>
        <p:txBody>
          <a:bodyPr anchor="b">
            <a:normAutofit/>
          </a:bodyPr>
          <a:lstStyle>
            <a:lvl1pPr algn="r">
              <a:defRPr sz="3600" b="1"/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0200" y="5202238"/>
            <a:ext cx="6858000" cy="818236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44133"/>
            <a:ext cx="4633912" cy="202247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dirty="0"/>
              <a:t>Nadpis sekce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766609"/>
            <a:ext cx="46339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640"/>
              </a:buClr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4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903" y="416191"/>
            <a:ext cx="914447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rázek 14"/>
          <p:cNvSpPr>
            <a:spLocks noGrp="1"/>
          </p:cNvSpPr>
          <p:nvPr>
            <p:ph type="pic" sz="quarter" idx="12"/>
          </p:nvPr>
        </p:nvSpPr>
        <p:spPr>
          <a:xfrm>
            <a:off x="5653616" y="1993902"/>
            <a:ext cx="3490384" cy="4864098"/>
          </a:xfrm>
          <a:custGeom>
            <a:avLst/>
            <a:gdLst>
              <a:gd name="connsiteX0" fmla="*/ 3152775 w 3490384"/>
              <a:gd name="connsiteY0" fmla="*/ 0 h 4864098"/>
              <a:gd name="connsiteX1" fmla="*/ 3475128 w 3490384"/>
              <a:gd name="connsiteY1" fmla="*/ 16278 h 4864098"/>
              <a:gd name="connsiteX2" fmla="*/ 3490384 w 3490384"/>
              <a:gd name="connsiteY2" fmla="*/ 18216 h 4864098"/>
              <a:gd name="connsiteX3" fmla="*/ 3490384 w 3490384"/>
              <a:gd name="connsiteY3" fmla="*/ 4864098 h 4864098"/>
              <a:gd name="connsiteX4" fmla="*/ 507205 w 3490384"/>
              <a:gd name="connsiteY4" fmla="*/ 4864098 h 4864098"/>
              <a:gd name="connsiteX5" fmla="*/ 380523 w 3490384"/>
              <a:gd name="connsiteY5" fmla="*/ 4655575 h 4864098"/>
              <a:gd name="connsiteX6" fmla="*/ 0 w 3490384"/>
              <a:gd name="connsiteY6" fmla="*/ 3152775 h 4864098"/>
              <a:gd name="connsiteX7" fmla="*/ 3152775 w 3490384"/>
              <a:gd name="connsiteY7" fmla="*/ 0 h 4864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0384" h="4864098">
                <a:moveTo>
                  <a:pt x="3152775" y="0"/>
                </a:moveTo>
                <a:cubicBezTo>
                  <a:pt x="3261602" y="0"/>
                  <a:pt x="3369141" y="5514"/>
                  <a:pt x="3475128" y="16278"/>
                </a:cubicBezTo>
                <a:lnTo>
                  <a:pt x="3490384" y="18216"/>
                </a:lnTo>
                <a:lnTo>
                  <a:pt x="3490384" y="4864098"/>
                </a:lnTo>
                <a:lnTo>
                  <a:pt x="507205" y="4864098"/>
                </a:lnTo>
                <a:lnTo>
                  <a:pt x="380523" y="4655575"/>
                </a:lnTo>
                <a:cubicBezTo>
                  <a:pt x="137847" y="4208848"/>
                  <a:pt x="0" y="3696910"/>
                  <a:pt x="0" y="3152775"/>
                </a:cubicBezTo>
                <a:cubicBezTo>
                  <a:pt x="0" y="1411545"/>
                  <a:pt x="1411545" y="0"/>
                  <a:pt x="3152775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536017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5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50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5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5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8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94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7886700" cy="556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23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964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Jaroslav.kovanda@plzensky-kraj.cz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26080" y="3740725"/>
            <a:ext cx="5532119" cy="1098190"/>
          </a:xfrm>
        </p:spPr>
        <p:txBody>
          <a:bodyPr wrap="square">
            <a:normAutofit/>
          </a:bodyPr>
          <a:lstStyle/>
          <a:p>
            <a:r>
              <a:rPr lang="cs-CZ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Územně analytické podklady</a:t>
            </a:r>
            <a:endParaRPr lang="cs-CZ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0199" y="4922045"/>
            <a:ext cx="6858000" cy="808037"/>
          </a:xfrm>
        </p:spPr>
        <p:txBody>
          <a:bodyPr>
            <a:normAutofit/>
          </a:bodyPr>
          <a:lstStyle/>
          <a:p>
            <a:r>
              <a:rPr lang="cs-CZ" dirty="0" smtClean="0"/>
              <a:t>Porada KÚPK s ÚÚP a pořizovateli ÚPD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28650" y="5895975"/>
            <a:ext cx="7829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Ing. Zdeňka Topinková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OIT KÚPK</a:t>
            </a:r>
            <a:r>
              <a:rPr lang="cs-CZ" dirty="0" smtClean="0"/>
              <a:t>		                                    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Nečtiny 10. - 11. 11. 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4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49" y="1105272"/>
            <a:ext cx="8120330" cy="556156"/>
          </a:xfrm>
        </p:spPr>
        <p:txBody>
          <a:bodyPr>
            <a:noAutofit/>
          </a:bodyPr>
          <a:lstStyle/>
          <a:p>
            <a:r>
              <a:rPr lang="cs-CZ" sz="2900" b="1" dirty="0">
                <a:solidFill>
                  <a:srgbClr val="00B050"/>
                </a:solidFill>
              </a:rPr>
              <a:t>Identifikace </a:t>
            </a:r>
            <a:r>
              <a:rPr lang="cs-CZ" sz="2900" b="1" dirty="0" smtClean="0">
                <a:solidFill>
                  <a:srgbClr val="00B050"/>
                </a:solidFill>
              </a:rPr>
              <a:t>zdrojů dat </a:t>
            </a:r>
            <a:r>
              <a:rPr lang="cs-CZ" sz="2900" b="1" dirty="0">
                <a:solidFill>
                  <a:srgbClr val="00B050"/>
                </a:solidFill>
              </a:rPr>
              <a:t>do ÚAP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Územně analytické podklady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10</a:t>
            </a:fld>
            <a:r>
              <a:rPr lang="cs-CZ" smtClean="0"/>
              <a:t> </a:t>
            </a:r>
            <a:endParaRPr 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49" y="1594244"/>
            <a:ext cx="3010458" cy="4351338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866" y="1834043"/>
            <a:ext cx="3312368" cy="4600511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560" y="2098049"/>
            <a:ext cx="3191412" cy="450912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6758" y="2112558"/>
            <a:ext cx="3972122" cy="1663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81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49" y="1105272"/>
            <a:ext cx="7886700" cy="556156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B050"/>
                </a:solidFill>
              </a:rPr>
              <a:t>Národní plán obnovy</a:t>
            </a:r>
            <a:endParaRPr lang="cs-CZ" sz="32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6"/>
            <a:ext cx="7886700" cy="94683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3400" b="1" dirty="0" smtClean="0"/>
              <a:t>Komponenta 1.6</a:t>
            </a:r>
            <a:r>
              <a:rPr lang="cs-CZ" sz="3400" dirty="0" smtClean="0"/>
              <a:t> 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sz="3000" b="1" dirty="0" err="1" smtClean="0"/>
              <a:t>Subkomponenta</a:t>
            </a:r>
            <a:r>
              <a:rPr lang="cs-CZ" sz="3000" b="1" dirty="0" smtClean="0"/>
              <a:t> 1.6.3</a:t>
            </a:r>
            <a:r>
              <a:rPr lang="cs-CZ" sz="3000" dirty="0" smtClean="0"/>
              <a:t> – celkem 24,8 mil. Kč (bez DPH)</a:t>
            </a:r>
            <a:endParaRPr lang="cs-CZ" sz="30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Územně analytické podklady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11</a:t>
            </a:fld>
            <a:r>
              <a:rPr lang="cs-CZ" smtClean="0"/>
              <a:t> </a:t>
            </a:r>
            <a:endParaRPr lang="cs-CZ" dirty="0"/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596" y="2772462"/>
            <a:ext cx="6724806" cy="3701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491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B050"/>
                </a:solidFill>
              </a:rPr>
              <a:t>Výchozí principy pro tvorbu JS ÚAP</a:t>
            </a:r>
            <a:endParaRPr lang="cs-CZ" sz="32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Vycházet z dobré praxe datových modelů krajů</a:t>
            </a:r>
          </a:p>
          <a:p>
            <a:pPr>
              <a:lnSpc>
                <a:spcPct val="120000"/>
              </a:lnSpc>
            </a:pPr>
            <a:r>
              <a:rPr lang="cs-CZ" dirty="0"/>
              <a:t>Zachovat případně zvýšit kvalitu stávajících dat ÚAP</a:t>
            </a:r>
          </a:p>
          <a:p>
            <a:pPr>
              <a:lnSpc>
                <a:spcPct val="120000"/>
              </a:lnSpc>
            </a:pPr>
            <a:r>
              <a:rPr lang="cs-CZ" dirty="0"/>
              <a:t>Pro jevy z oblasti dopravní a technické infrastruktury vycházet z vyhlášky č. 393/2020 Sb. o digitální technické mapě kraje a JVF DTM </a:t>
            </a:r>
            <a:endParaRPr lang="cs-CZ" dirty="0" smtClean="0"/>
          </a:p>
          <a:p>
            <a:pPr>
              <a:lnSpc>
                <a:spcPct val="120000"/>
              </a:lnSpc>
            </a:pPr>
            <a:r>
              <a:rPr lang="cs-CZ" dirty="0" smtClean="0"/>
              <a:t>Pro </a:t>
            </a:r>
            <a:r>
              <a:rPr lang="cs-CZ" dirty="0"/>
              <a:t>jevy, které jsou zařazeny do RÚIAN ve formě účelových územních prvků, vycházet z jejich obsahu      (ve speciálních zákonech je stanoven editor a rozsah vedených údajů – např. zákon č. 44/1988 Sb., horní zákon v § 29 pro CHLÚ a dobývací prostory) </a:t>
            </a:r>
          </a:p>
          <a:p>
            <a:pPr>
              <a:lnSpc>
                <a:spcPct val="120000"/>
              </a:lnSpc>
            </a:pPr>
            <a:r>
              <a:rPr lang="cs-CZ" dirty="0"/>
              <a:t>Vycházet z principů otevřených dat (ne všechna data databáze ÚAP lze poskytovat ve formě otevřených dat)</a:t>
            </a:r>
          </a:p>
          <a:p>
            <a:pPr>
              <a:lnSpc>
                <a:spcPct val="120000"/>
              </a:lnSpc>
            </a:pPr>
            <a:r>
              <a:rPr lang="cs-CZ" dirty="0"/>
              <a:t>Budovat propojený datový fond</a:t>
            </a:r>
          </a:p>
          <a:p>
            <a:pPr>
              <a:lnSpc>
                <a:spcPct val="110000"/>
              </a:lnSpc>
            </a:pP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Standardizace nástrojů územního plánování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12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1404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846954"/>
            <a:ext cx="7886700" cy="556156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  <a:endParaRPr lang="cs-CZ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Datový model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13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28649" y="4904738"/>
            <a:ext cx="761047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OIT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KÚPK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Oddělení geografických informačních systémů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Ing. Zdeňka Topinková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tel.: 377 195 421</a:t>
            </a:r>
          </a:p>
          <a:p>
            <a:r>
              <a:rPr lang="cs-CZ" u="sng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zdenka.topinkova@plzensky-kraj.cz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28649" y="887590"/>
            <a:ext cx="77472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1600" dirty="0">
                <a:solidFill>
                  <a:prstClr val="black"/>
                </a:solidFill>
              </a:rPr>
              <a:t>Zdroj:</a:t>
            </a:r>
          </a:p>
          <a:p>
            <a:pPr lvl="0"/>
            <a:r>
              <a:rPr lang="cs-CZ" sz="1400" b="1" dirty="0">
                <a:solidFill>
                  <a:prstClr val="black"/>
                </a:solidFill>
              </a:rPr>
              <a:t>Prezentace OÚP MMR</a:t>
            </a:r>
          </a:p>
          <a:p>
            <a:pPr lvl="0"/>
            <a:r>
              <a:rPr lang="cs-CZ" sz="1400" dirty="0" smtClean="0">
                <a:solidFill>
                  <a:prstClr val="black"/>
                </a:solidFill>
              </a:rPr>
              <a:t>Jednotná databáze územně analytických podkladů (1. Jednání pracovní skupiny k jednotné databázi ÚAP, 21. 6. 2022)</a:t>
            </a:r>
            <a:endParaRPr lang="cs-CZ" sz="1400" dirty="0">
              <a:solidFill>
                <a:prstClr val="black"/>
              </a:solidFill>
            </a:endParaRPr>
          </a:p>
          <a:p>
            <a:pPr lvl="0"/>
            <a:endParaRPr lang="cs-CZ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83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00B050"/>
                </a:solidFill>
              </a:rPr>
              <a:t>ÚAP </a:t>
            </a:r>
            <a:r>
              <a:rPr lang="cs-CZ" sz="3200" b="1" dirty="0">
                <a:solidFill>
                  <a:srgbClr val="00B050"/>
                </a:solidFill>
              </a:rPr>
              <a:t>-  nový stavební </a:t>
            </a:r>
            <a:r>
              <a:rPr lang="cs-CZ" sz="3200" b="1" dirty="0" smtClean="0">
                <a:solidFill>
                  <a:srgbClr val="00B050"/>
                </a:solidFill>
              </a:rPr>
              <a:t>zákon</a:t>
            </a:r>
            <a:endParaRPr lang="cs-CZ" sz="32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cs-CZ" spc="-100" dirty="0"/>
              <a:t>Zákon č. 283/2021 Sb. vychází z dosavadní právní úpravy, nejvýznamnější odlišností je nový způsob v předávání a sdílení dat</a:t>
            </a:r>
          </a:p>
          <a:p>
            <a:pPr>
              <a:lnSpc>
                <a:spcPct val="120000"/>
              </a:lnSpc>
            </a:pPr>
            <a:r>
              <a:rPr lang="cs-CZ" spc="-100" dirty="0"/>
              <a:t>Pořizovatelem ÚAP: MMR*, MO (pro území vojenských újezdů), krajský úřad a obecní úřad ORP</a:t>
            </a:r>
          </a:p>
          <a:p>
            <a:pPr>
              <a:lnSpc>
                <a:spcPct val="120000"/>
              </a:lnSpc>
            </a:pPr>
            <a:r>
              <a:rPr lang="cs-CZ" spc="-100" dirty="0"/>
              <a:t>Náležitosti obsahu ÚAP stanoví prováděcí právní předpis</a:t>
            </a:r>
          </a:p>
          <a:p>
            <a:pPr>
              <a:lnSpc>
                <a:spcPct val="120000"/>
              </a:lnSpc>
            </a:pPr>
            <a:endParaRPr lang="cs-CZ" spc="-100" dirty="0"/>
          </a:p>
          <a:p>
            <a:pPr>
              <a:lnSpc>
                <a:spcPct val="120000"/>
              </a:lnSpc>
            </a:pPr>
            <a:endParaRPr lang="cs-CZ" spc="-100" dirty="0"/>
          </a:p>
          <a:p>
            <a:pPr marL="0" indent="0">
              <a:lnSpc>
                <a:spcPct val="120000"/>
              </a:lnSpc>
              <a:buNone/>
            </a:pPr>
            <a:r>
              <a:rPr lang="cs-CZ" spc="-100" dirty="0"/>
              <a:t>* </a:t>
            </a:r>
            <a:r>
              <a:rPr lang="cs-CZ" sz="2300" spc="-100" dirty="0"/>
              <a:t>Pozn.: Ústav územního rozvoje zpracovává návrh ÚAP pro území státu</a:t>
            </a:r>
            <a:endParaRPr lang="cs-CZ" sz="2300" spc="-100" dirty="0" smtClean="0"/>
          </a:p>
          <a:p>
            <a:pPr>
              <a:lnSpc>
                <a:spcPct val="120000"/>
              </a:lnSpc>
            </a:pPr>
            <a:endParaRPr lang="cs-CZ" spc="-100" dirty="0" smtClean="0"/>
          </a:p>
          <a:p>
            <a:pPr marL="0" indent="0">
              <a:lnSpc>
                <a:spcPct val="120000"/>
              </a:lnSpc>
              <a:buNone/>
            </a:pPr>
            <a:endParaRPr lang="cs-CZ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Územně analytické podklady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2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879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00B050"/>
                </a:solidFill>
              </a:rPr>
              <a:t>Pořízení ÚAP </a:t>
            </a:r>
            <a:r>
              <a:rPr lang="cs-CZ" sz="3200" b="1" dirty="0">
                <a:solidFill>
                  <a:srgbClr val="00B050"/>
                </a:solidFill>
              </a:rPr>
              <a:t>-  nový </a:t>
            </a:r>
            <a:r>
              <a:rPr lang="cs-CZ" sz="3200" b="1" dirty="0" smtClean="0">
                <a:solidFill>
                  <a:srgbClr val="00B050"/>
                </a:solidFill>
              </a:rPr>
              <a:t>SZ</a:t>
            </a:r>
            <a:endParaRPr lang="cs-CZ" sz="32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825625"/>
            <a:ext cx="8266634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spc="-100" dirty="0" smtClean="0"/>
              <a:t>Průběžná </a:t>
            </a:r>
            <a:r>
              <a:rPr lang="cs-CZ" spc="-100" dirty="0"/>
              <a:t>aktualizace databáze + zůstává 4-letý cyklus úplných aktualizací 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pc="-100" dirty="0"/>
              <a:t> pro ÚAP obcí 31.12.2024 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cs-CZ" spc="-100" dirty="0"/>
              <a:t> pro ÚAP krajů 30. 6. 2025</a:t>
            </a:r>
          </a:p>
          <a:p>
            <a:pPr>
              <a:lnSpc>
                <a:spcPct val="120000"/>
              </a:lnSpc>
            </a:pPr>
            <a:r>
              <a:rPr lang="cs-CZ" b="1" spc="-100" dirty="0"/>
              <a:t>Nebude se doručovat oznámení o aktualizaci poskytovatelům údajů o území </a:t>
            </a:r>
          </a:p>
          <a:p>
            <a:pPr>
              <a:lnSpc>
                <a:spcPct val="120000"/>
              </a:lnSpc>
            </a:pPr>
            <a:r>
              <a:rPr lang="cs-CZ" spc="-100" dirty="0"/>
              <a:t>Krajská úplná aktualizace ÚAP se bude nově překládat k projednání radě (</a:t>
            </a:r>
            <a:r>
              <a:rPr lang="cs-CZ" b="1" spc="-100" dirty="0"/>
              <a:t>ne zastupitelstvu</a:t>
            </a:r>
            <a:r>
              <a:rPr lang="cs-CZ" spc="-100" dirty="0"/>
              <a:t>)</a:t>
            </a:r>
          </a:p>
          <a:p>
            <a:pPr>
              <a:lnSpc>
                <a:spcPct val="120000"/>
              </a:lnSpc>
            </a:pPr>
            <a:r>
              <a:rPr lang="cs-CZ" spc="-100" dirty="0"/>
              <a:t>Pořizovatel bude vkládat data do nového centrálního informačního systému územního plánování – národního </a:t>
            </a:r>
            <a:r>
              <a:rPr lang="cs-CZ" spc="-100" dirty="0" err="1"/>
              <a:t>geoportálu</a:t>
            </a:r>
            <a:r>
              <a:rPr lang="cs-CZ" spc="-100" dirty="0"/>
              <a:t> územního plánování</a:t>
            </a:r>
          </a:p>
          <a:p>
            <a:pPr>
              <a:lnSpc>
                <a:spcPct val="120000"/>
              </a:lnSpc>
            </a:pPr>
            <a:endParaRPr lang="cs-CZ" spc="-100" dirty="0" smtClean="0"/>
          </a:p>
          <a:p>
            <a:pPr marL="0" indent="0">
              <a:lnSpc>
                <a:spcPct val="120000"/>
              </a:lnSpc>
              <a:buNone/>
            </a:pPr>
            <a:endParaRPr lang="cs-CZ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Územně analytické podklady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3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901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00B050"/>
                </a:solidFill>
              </a:rPr>
              <a:t>Poskytovatel údaje o území – nový SZ</a:t>
            </a:r>
            <a:endParaRPr lang="cs-CZ" sz="32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49" y="1825625"/>
            <a:ext cx="8266634" cy="4351338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cs-CZ" spc="-100" dirty="0" smtClean="0"/>
              <a:t>Orgán </a:t>
            </a:r>
            <a:r>
              <a:rPr lang="cs-CZ" spc="-100" dirty="0"/>
              <a:t>veřejné správy, právnická </a:t>
            </a:r>
            <a:r>
              <a:rPr lang="cs-CZ" spc="-100" dirty="0" smtClean="0"/>
              <a:t>osoba, </a:t>
            </a:r>
            <a:r>
              <a:rPr lang="cs-CZ" spc="-100" dirty="0"/>
              <a:t>jejímž zřizovatelem je stát nebo územní samosprávný celek</a:t>
            </a:r>
          </a:p>
          <a:p>
            <a:pPr>
              <a:lnSpc>
                <a:spcPct val="120000"/>
              </a:lnSpc>
            </a:pPr>
            <a:r>
              <a:rPr lang="cs-CZ" spc="-100" dirty="0"/>
              <a:t>Vlastník dopravní a technické infrastruktury</a:t>
            </a:r>
          </a:p>
          <a:p>
            <a:pPr>
              <a:lnSpc>
                <a:spcPct val="120000"/>
              </a:lnSpc>
            </a:pPr>
            <a:r>
              <a:rPr lang="cs-CZ" spc="-100" dirty="0"/>
              <a:t>Provozovatel staveb a zařízení, z jejichž provozu vznikají omezení v území podle jiného právního předpisu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pc="-100" dirty="0"/>
              <a:t>Poskytovatel údaje o území odpovídá za správnost, úplnost a aktuálnost poskytnutých údajů, a to v rozsahu charakteristik přesnosti uvedených v rámci </a:t>
            </a:r>
            <a:r>
              <a:rPr lang="cs-CZ" spc="-100" dirty="0" err="1"/>
              <a:t>metadat</a:t>
            </a:r>
            <a:r>
              <a:rPr lang="cs-CZ" spc="-100" dirty="0"/>
              <a:t>.</a:t>
            </a:r>
          </a:p>
          <a:p>
            <a:pPr>
              <a:lnSpc>
                <a:spcPct val="120000"/>
              </a:lnSpc>
            </a:pPr>
            <a:endParaRPr lang="cs-CZ" spc="-100" dirty="0" smtClean="0"/>
          </a:p>
          <a:p>
            <a:pPr marL="0" indent="0">
              <a:lnSpc>
                <a:spcPct val="120000"/>
              </a:lnSpc>
              <a:buNone/>
            </a:pPr>
            <a:endParaRPr lang="cs-CZ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Územně analytické podklady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4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802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B050"/>
                </a:solidFill>
              </a:rPr>
              <a:t>Neposkytnutí údaje o území – nový SZ</a:t>
            </a:r>
            <a:endParaRPr lang="cs-CZ" sz="32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637526" cy="4351338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Vlastník technické nebo dopravní infrastruktury nebo provozovatel staveb a zařízení, z jejichž provozu vznikají omezení v území podle jiného právního předpisu, se dopustí přestupku tím, že neposkytne údaje o území.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Za přestupek lze uložit </a:t>
            </a:r>
            <a:r>
              <a:rPr lang="cs-CZ" dirty="0" smtClean="0"/>
              <a:t>pokutu </a:t>
            </a:r>
            <a:r>
              <a:rPr lang="cs-CZ" b="1" dirty="0" smtClean="0"/>
              <a:t>do 400.000,- Kč</a:t>
            </a:r>
            <a:r>
              <a:rPr lang="cs-CZ" dirty="0" smtClean="0"/>
              <a:t>, </a:t>
            </a:r>
            <a:r>
              <a:rPr lang="cs-CZ" dirty="0"/>
              <a:t>projednává krajský úřad (dosud max. výše </a:t>
            </a:r>
            <a:r>
              <a:rPr lang="cs-CZ" dirty="0" smtClean="0"/>
              <a:t>200.000</a:t>
            </a:r>
            <a:r>
              <a:rPr lang="cs-CZ" dirty="0"/>
              <a:t>,- Kč a projednání bylo v gesci SÚ – OÚ ORP).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Územně analytické podklady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5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662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B050"/>
                </a:solidFill>
              </a:rPr>
              <a:t>Databáze sledovaných jevů ÚAP – stav</a:t>
            </a:r>
            <a:endParaRPr lang="cs-CZ" sz="32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24967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Přehled sledovaných jevů v příloze č. 1 vyhlášky č. 500/2006 Sb.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Neexistuje jednotný standard platný pro celé území ČR, jednotlivé KÚ vedou své DM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Řada KÚ vede společnou databázi s ÚÚP 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Územně analytické podklady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6</a:t>
            </a:fld>
            <a:r>
              <a:rPr lang="cs-CZ" smtClean="0"/>
              <a:t> </a:t>
            </a:r>
            <a:endParaRPr lang="cs-CZ" dirty="0"/>
          </a:p>
        </p:txBody>
      </p:sp>
      <p:grpSp>
        <p:nvGrpSpPr>
          <p:cNvPr id="6" name="Skupina 5"/>
          <p:cNvGrpSpPr/>
          <p:nvPr/>
        </p:nvGrpSpPr>
        <p:grpSpPr>
          <a:xfrm>
            <a:off x="1506859" y="3912246"/>
            <a:ext cx="4283968" cy="2809229"/>
            <a:chOff x="268685" y="3676060"/>
            <a:chExt cx="4283968" cy="2809229"/>
          </a:xfrm>
        </p:grpSpPr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685" y="3676060"/>
              <a:ext cx="4283968" cy="2809229"/>
            </a:xfrm>
            <a:prstGeom prst="rect">
              <a:avLst/>
            </a:prstGeom>
          </p:spPr>
        </p:pic>
        <p:grpSp>
          <p:nvGrpSpPr>
            <p:cNvPr id="8" name="Skupina 7"/>
            <p:cNvGrpSpPr/>
            <p:nvPr/>
          </p:nvGrpSpPr>
          <p:grpSpPr>
            <a:xfrm>
              <a:off x="642045" y="4348328"/>
              <a:ext cx="144016" cy="216024"/>
              <a:chOff x="2483768" y="4509121"/>
              <a:chExt cx="216024" cy="162668"/>
            </a:xfrm>
            <a:solidFill>
              <a:srgbClr val="00B0F0"/>
            </a:solidFill>
          </p:grpSpPr>
          <p:sp>
            <p:nvSpPr>
              <p:cNvPr id="61" name="Vývojový diagram: magnetický disk 60"/>
              <p:cNvSpPr/>
              <p:nvPr/>
            </p:nvSpPr>
            <p:spPr>
              <a:xfrm>
                <a:off x="2483768" y="459978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2" name="Vývojový diagram: magnetický disk 61"/>
              <p:cNvSpPr/>
              <p:nvPr/>
            </p:nvSpPr>
            <p:spPr>
              <a:xfrm>
                <a:off x="2483768" y="455445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3" name="Vývojový diagram: magnetický disk 62"/>
              <p:cNvSpPr/>
              <p:nvPr/>
            </p:nvSpPr>
            <p:spPr>
              <a:xfrm>
                <a:off x="2483768" y="450912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9" name="Skupina 8"/>
            <p:cNvGrpSpPr/>
            <p:nvPr/>
          </p:nvGrpSpPr>
          <p:grpSpPr>
            <a:xfrm>
              <a:off x="1506141" y="5572464"/>
              <a:ext cx="144016" cy="216024"/>
              <a:chOff x="2483768" y="4509121"/>
              <a:chExt cx="216024" cy="162668"/>
            </a:xfrm>
            <a:solidFill>
              <a:srgbClr val="00B0F0"/>
            </a:solidFill>
          </p:grpSpPr>
          <p:sp>
            <p:nvSpPr>
              <p:cNvPr id="58" name="Vývojový diagram: magnetický disk 57"/>
              <p:cNvSpPr/>
              <p:nvPr/>
            </p:nvSpPr>
            <p:spPr>
              <a:xfrm>
                <a:off x="2483768" y="459978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9" name="Vývojový diagram: magnetický disk 58"/>
              <p:cNvSpPr/>
              <p:nvPr/>
            </p:nvSpPr>
            <p:spPr>
              <a:xfrm>
                <a:off x="2483768" y="455445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0" name="Vývojový diagram: magnetický disk 59"/>
              <p:cNvSpPr/>
              <p:nvPr/>
            </p:nvSpPr>
            <p:spPr>
              <a:xfrm>
                <a:off x="2483768" y="450912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0" name="Skupina 9"/>
            <p:cNvGrpSpPr/>
            <p:nvPr/>
          </p:nvGrpSpPr>
          <p:grpSpPr>
            <a:xfrm>
              <a:off x="1401381" y="4132304"/>
              <a:ext cx="144016" cy="216024"/>
              <a:chOff x="2483768" y="4509121"/>
              <a:chExt cx="216024" cy="162668"/>
            </a:xfrm>
            <a:solidFill>
              <a:srgbClr val="00B0F0"/>
            </a:solidFill>
          </p:grpSpPr>
          <p:sp>
            <p:nvSpPr>
              <p:cNvPr id="55" name="Vývojový diagram: magnetický disk 54"/>
              <p:cNvSpPr/>
              <p:nvPr/>
            </p:nvSpPr>
            <p:spPr>
              <a:xfrm>
                <a:off x="2483768" y="459978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6" name="Vývojový diagram: magnetický disk 55"/>
              <p:cNvSpPr/>
              <p:nvPr/>
            </p:nvSpPr>
            <p:spPr>
              <a:xfrm>
                <a:off x="2483768" y="455445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7" name="Vývojový diagram: magnetický disk 56"/>
              <p:cNvSpPr/>
              <p:nvPr/>
            </p:nvSpPr>
            <p:spPr>
              <a:xfrm>
                <a:off x="2483768" y="450912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1" name="Skupina 10"/>
            <p:cNvGrpSpPr/>
            <p:nvPr/>
          </p:nvGrpSpPr>
          <p:grpSpPr>
            <a:xfrm>
              <a:off x="2201069" y="4051285"/>
              <a:ext cx="144016" cy="216024"/>
              <a:chOff x="2483768" y="4509121"/>
              <a:chExt cx="216024" cy="162668"/>
            </a:xfrm>
            <a:solidFill>
              <a:srgbClr val="00B0F0"/>
            </a:solidFill>
          </p:grpSpPr>
          <p:sp>
            <p:nvSpPr>
              <p:cNvPr id="52" name="Vývojový diagram: magnetický disk 51"/>
              <p:cNvSpPr/>
              <p:nvPr/>
            </p:nvSpPr>
            <p:spPr>
              <a:xfrm>
                <a:off x="2483768" y="459978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3" name="Vývojový diagram: magnetický disk 52"/>
              <p:cNvSpPr/>
              <p:nvPr/>
            </p:nvSpPr>
            <p:spPr>
              <a:xfrm>
                <a:off x="2483768" y="455445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4" name="Vývojový diagram: magnetický disk 53"/>
              <p:cNvSpPr/>
              <p:nvPr/>
            </p:nvSpPr>
            <p:spPr>
              <a:xfrm>
                <a:off x="2483768" y="450912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2" name="Skupina 11"/>
            <p:cNvGrpSpPr/>
            <p:nvPr/>
          </p:nvGrpSpPr>
          <p:grpSpPr>
            <a:xfrm>
              <a:off x="3378349" y="5284432"/>
              <a:ext cx="144016" cy="216024"/>
              <a:chOff x="2483768" y="4509121"/>
              <a:chExt cx="216024" cy="162668"/>
            </a:xfrm>
            <a:solidFill>
              <a:srgbClr val="00B0F0"/>
            </a:solidFill>
          </p:grpSpPr>
          <p:sp>
            <p:nvSpPr>
              <p:cNvPr id="49" name="Vývojový diagram: magnetický disk 48"/>
              <p:cNvSpPr/>
              <p:nvPr/>
            </p:nvSpPr>
            <p:spPr>
              <a:xfrm>
                <a:off x="2483768" y="459978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0" name="Vývojový diagram: magnetický disk 49"/>
              <p:cNvSpPr/>
              <p:nvPr/>
            </p:nvSpPr>
            <p:spPr>
              <a:xfrm>
                <a:off x="2483768" y="455445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1" name="Vývojový diagram: magnetický disk 50"/>
              <p:cNvSpPr/>
              <p:nvPr/>
            </p:nvSpPr>
            <p:spPr>
              <a:xfrm>
                <a:off x="2483768" y="450912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3" name="Skupina 12"/>
            <p:cNvGrpSpPr/>
            <p:nvPr/>
          </p:nvGrpSpPr>
          <p:grpSpPr>
            <a:xfrm>
              <a:off x="3666381" y="5758181"/>
              <a:ext cx="144016" cy="216024"/>
              <a:chOff x="2483768" y="4509121"/>
              <a:chExt cx="216024" cy="162668"/>
            </a:xfrm>
            <a:solidFill>
              <a:srgbClr val="00B0F0"/>
            </a:solidFill>
          </p:grpSpPr>
          <p:sp>
            <p:nvSpPr>
              <p:cNvPr id="46" name="Vývojový diagram: magnetický disk 45"/>
              <p:cNvSpPr/>
              <p:nvPr/>
            </p:nvSpPr>
            <p:spPr>
              <a:xfrm>
                <a:off x="2483768" y="459978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7" name="Vývojový diagram: magnetický disk 46"/>
              <p:cNvSpPr/>
              <p:nvPr/>
            </p:nvSpPr>
            <p:spPr>
              <a:xfrm>
                <a:off x="2483768" y="455445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8" name="Vývojový diagram: magnetický disk 47"/>
              <p:cNvSpPr/>
              <p:nvPr/>
            </p:nvSpPr>
            <p:spPr>
              <a:xfrm>
                <a:off x="2483768" y="450912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4" name="Skupina 13"/>
            <p:cNvGrpSpPr/>
            <p:nvPr/>
          </p:nvGrpSpPr>
          <p:grpSpPr>
            <a:xfrm>
              <a:off x="3018309" y="5832987"/>
              <a:ext cx="144016" cy="216024"/>
              <a:chOff x="2483768" y="4509121"/>
              <a:chExt cx="216024" cy="162668"/>
            </a:xfrm>
          </p:grpSpPr>
          <p:sp>
            <p:nvSpPr>
              <p:cNvPr id="43" name="Vývojový diagram: magnetický disk 42"/>
              <p:cNvSpPr/>
              <p:nvPr/>
            </p:nvSpPr>
            <p:spPr>
              <a:xfrm>
                <a:off x="2483768" y="4599781"/>
                <a:ext cx="216024" cy="72008"/>
              </a:xfrm>
              <a:prstGeom prst="flowChartMagneticDisk">
                <a:avLst/>
              </a:prstGeom>
              <a:solidFill>
                <a:schemeClr val="bg1">
                  <a:lumMod val="6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4" name="Vývojový diagram: magnetický disk 43"/>
              <p:cNvSpPr/>
              <p:nvPr/>
            </p:nvSpPr>
            <p:spPr>
              <a:xfrm>
                <a:off x="2483768" y="4554451"/>
                <a:ext cx="216024" cy="72008"/>
              </a:xfrm>
              <a:prstGeom prst="flowChartMagneticDisk">
                <a:avLst/>
              </a:prstGeom>
              <a:solidFill>
                <a:schemeClr val="bg1">
                  <a:lumMod val="6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5" name="Vývojový diagram: magnetický disk 44"/>
              <p:cNvSpPr/>
              <p:nvPr/>
            </p:nvSpPr>
            <p:spPr>
              <a:xfrm>
                <a:off x="2483768" y="4509121"/>
                <a:ext cx="216024" cy="72008"/>
              </a:xfrm>
              <a:prstGeom prst="flowChartMagneticDisk">
                <a:avLst/>
              </a:prstGeom>
              <a:solidFill>
                <a:schemeClr val="bg1">
                  <a:lumMod val="6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5" name="Skupina 14"/>
            <p:cNvGrpSpPr/>
            <p:nvPr/>
          </p:nvGrpSpPr>
          <p:grpSpPr>
            <a:xfrm>
              <a:off x="858069" y="4924850"/>
              <a:ext cx="144016" cy="216024"/>
              <a:chOff x="2483768" y="4509121"/>
              <a:chExt cx="216024" cy="162668"/>
            </a:xfrm>
            <a:solidFill>
              <a:srgbClr val="00B0F0"/>
            </a:solidFill>
          </p:grpSpPr>
          <p:sp>
            <p:nvSpPr>
              <p:cNvPr id="40" name="Vývojový diagram: magnetický disk 39"/>
              <p:cNvSpPr/>
              <p:nvPr/>
            </p:nvSpPr>
            <p:spPr>
              <a:xfrm>
                <a:off x="2483768" y="459978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1" name="Vývojový diagram: magnetický disk 40"/>
              <p:cNvSpPr/>
              <p:nvPr/>
            </p:nvSpPr>
            <p:spPr>
              <a:xfrm>
                <a:off x="2483768" y="455445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2" name="Vývojový diagram: magnetický disk 41"/>
              <p:cNvSpPr/>
              <p:nvPr/>
            </p:nvSpPr>
            <p:spPr>
              <a:xfrm>
                <a:off x="2483768" y="450912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6" name="Skupina 15"/>
            <p:cNvGrpSpPr/>
            <p:nvPr/>
          </p:nvGrpSpPr>
          <p:grpSpPr>
            <a:xfrm>
              <a:off x="2028453" y="4803821"/>
              <a:ext cx="144016" cy="216024"/>
              <a:chOff x="2483768" y="4509121"/>
              <a:chExt cx="216024" cy="162668"/>
            </a:xfrm>
          </p:grpSpPr>
          <p:sp>
            <p:nvSpPr>
              <p:cNvPr id="37" name="Vývojový diagram: magnetický disk 36"/>
              <p:cNvSpPr/>
              <p:nvPr/>
            </p:nvSpPr>
            <p:spPr>
              <a:xfrm>
                <a:off x="2483768" y="4599781"/>
                <a:ext cx="216024" cy="72008"/>
              </a:xfrm>
              <a:prstGeom prst="flowChartMagneticDisk">
                <a:avLst/>
              </a:prstGeom>
              <a:solidFill>
                <a:schemeClr val="bg1">
                  <a:lumMod val="6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8" name="Vývojový diagram: magnetický disk 37"/>
              <p:cNvSpPr/>
              <p:nvPr/>
            </p:nvSpPr>
            <p:spPr>
              <a:xfrm>
                <a:off x="2483768" y="4554451"/>
                <a:ext cx="216024" cy="72008"/>
              </a:xfrm>
              <a:prstGeom prst="flowChartMagneticDisk">
                <a:avLst/>
              </a:prstGeom>
              <a:solidFill>
                <a:schemeClr val="bg1">
                  <a:lumMod val="6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9" name="Vývojový diagram: magnetický disk 38"/>
              <p:cNvSpPr/>
              <p:nvPr/>
            </p:nvSpPr>
            <p:spPr>
              <a:xfrm>
                <a:off x="2483768" y="4509121"/>
                <a:ext cx="216024" cy="72008"/>
              </a:xfrm>
              <a:prstGeom prst="flowChartMagneticDisk">
                <a:avLst/>
              </a:prstGeom>
              <a:solidFill>
                <a:schemeClr val="bg1">
                  <a:lumMod val="6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7" name="Skupina 16"/>
            <p:cNvGrpSpPr/>
            <p:nvPr/>
          </p:nvGrpSpPr>
          <p:grpSpPr>
            <a:xfrm>
              <a:off x="1722165" y="4561670"/>
              <a:ext cx="144016" cy="216024"/>
              <a:chOff x="2483768" y="4509121"/>
              <a:chExt cx="216024" cy="162668"/>
            </a:xfrm>
            <a:solidFill>
              <a:srgbClr val="00B0F0"/>
            </a:solidFill>
          </p:grpSpPr>
          <p:sp>
            <p:nvSpPr>
              <p:cNvPr id="34" name="Vývojový diagram: magnetický disk 33"/>
              <p:cNvSpPr/>
              <p:nvPr/>
            </p:nvSpPr>
            <p:spPr>
              <a:xfrm>
                <a:off x="2483768" y="459978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5" name="Vývojový diagram: magnetický disk 34"/>
              <p:cNvSpPr/>
              <p:nvPr/>
            </p:nvSpPr>
            <p:spPr>
              <a:xfrm>
                <a:off x="2483768" y="455445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6" name="Vývojový diagram: magnetický disk 35"/>
              <p:cNvSpPr/>
              <p:nvPr/>
            </p:nvSpPr>
            <p:spPr>
              <a:xfrm>
                <a:off x="2483768" y="450912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8" name="Skupina 17"/>
            <p:cNvGrpSpPr/>
            <p:nvPr/>
          </p:nvGrpSpPr>
          <p:grpSpPr>
            <a:xfrm>
              <a:off x="2410669" y="5334328"/>
              <a:ext cx="144016" cy="216024"/>
              <a:chOff x="2483768" y="4509121"/>
              <a:chExt cx="216024" cy="162668"/>
            </a:xfrm>
            <a:solidFill>
              <a:srgbClr val="00B0F0"/>
            </a:solidFill>
          </p:grpSpPr>
          <p:sp>
            <p:nvSpPr>
              <p:cNvPr id="31" name="Vývojový diagram: magnetický disk 30"/>
              <p:cNvSpPr/>
              <p:nvPr/>
            </p:nvSpPr>
            <p:spPr>
              <a:xfrm>
                <a:off x="2483768" y="459978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2" name="Vývojový diagram: magnetický disk 31"/>
              <p:cNvSpPr/>
              <p:nvPr/>
            </p:nvSpPr>
            <p:spPr>
              <a:xfrm>
                <a:off x="2483768" y="455445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3" name="Vývojový diagram: magnetický disk 32"/>
              <p:cNvSpPr/>
              <p:nvPr/>
            </p:nvSpPr>
            <p:spPr>
              <a:xfrm>
                <a:off x="2483768" y="4509121"/>
                <a:ext cx="216024" cy="72008"/>
              </a:xfrm>
              <a:prstGeom prst="flowChartMagneticDisk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9" name="Skupina 18"/>
            <p:cNvGrpSpPr/>
            <p:nvPr/>
          </p:nvGrpSpPr>
          <p:grpSpPr>
            <a:xfrm>
              <a:off x="2683049" y="4441273"/>
              <a:ext cx="144016" cy="216024"/>
              <a:chOff x="2483768" y="4509121"/>
              <a:chExt cx="216024" cy="162668"/>
            </a:xfrm>
          </p:grpSpPr>
          <p:sp>
            <p:nvSpPr>
              <p:cNvPr id="28" name="Vývojový diagram: magnetický disk 27"/>
              <p:cNvSpPr/>
              <p:nvPr/>
            </p:nvSpPr>
            <p:spPr>
              <a:xfrm>
                <a:off x="2483768" y="4599781"/>
                <a:ext cx="216024" cy="72008"/>
              </a:xfrm>
              <a:prstGeom prst="flowChartMagneticDisk">
                <a:avLst/>
              </a:prstGeom>
              <a:solidFill>
                <a:srgbClr val="00B0F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9" name="Vývojový diagram: magnetický disk 28"/>
              <p:cNvSpPr/>
              <p:nvPr/>
            </p:nvSpPr>
            <p:spPr>
              <a:xfrm>
                <a:off x="2483768" y="4554451"/>
                <a:ext cx="216024" cy="72008"/>
              </a:xfrm>
              <a:prstGeom prst="flowChartMagneticDisk">
                <a:avLst/>
              </a:prstGeom>
              <a:solidFill>
                <a:srgbClr val="00B0F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0" name="Vývojový diagram: magnetický disk 29"/>
              <p:cNvSpPr/>
              <p:nvPr/>
            </p:nvSpPr>
            <p:spPr>
              <a:xfrm>
                <a:off x="2483768" y="4509121"/>
                <a:ext cx="216024" cy="72008"/>
              </a:xfrm>
              <a:prstGeom prst="flowChartMagneticDisk">
                <a:avLst/>
              </a:prstGeom>
              <a:solidFill>
                <a:srgbClr val="00B0F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20" name="Skupina 19"/>
            <p:cNvGrpSpPr/>
            <p:nvPr/>
          </p:nvGrpSpPr>
          <p:grpSpPr>
            <a:xfrm>
              <a:off x="2827065" y="4985048"/>
              <a:ext cx="144016" cy="216024"/>
              <a:chOff x="2483768" y="4509121"/>
              <a:chExt cx="216024" cy="162668"/>
            </a:xfrm>
          </p:grpSpPr>
          <p:sp>
            <p:nvSpPr>
              <p:cNvPr id="25" name="Vývojový diagram: magnetický disk 24"/>
              <p:cNvSpPr/>
              <p:nvPr/>
            </p:nvSpPr>
            <p:spPr>
              <a:xfrm>
                <a:off x="2483768" y="4599781"/>
                <a:ext cx="216024" cy="72008"/>
              </a:xfrm>
              <a:prstGeom prst="flowChartMagneticDisk">
                <a:avLst/>
              </a:prstGeom>
              <a:solidFill>
                <a:schemeClr val="bg1">
                  <a:lumMod val="6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6" name="Vývojový diagram: magnetický disk 25"/>
              <p:cNvSpPr/>
              <p:nvPr/>
            </p:nvSpPr>
            <p:spPr>
              <a:xfrm>
                <a:off x="2483768" y="4554451"/>
                <a:ext cx="216024" cy="72008"/>
              </a:xfrm>
              <a:prstGeom prst="flowChartMagneticDisk">
                <a:avLst/>
              </a:prstGeom>
              <a:solidFill>
                <a:schemeClr val="bg1">
                  <a:lumMod val="6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7" name="Vývojový diagram: magnetický disk 26"/>
              <p:cNvSpPr/>
              <p:nvPr/>
            </p:nvSpPr>
            <p:spPr>
              <a:xfrm>
                <a:off x="2483768" y="4509121"/>
                <a:ext cx="216024" cy="72008"/>
              </a:xfrm>
              <a:prstGeom prst="flowChartMagneticDisk">
                <a:avLst/>
              </a:prstGeom>
              <a:solidFill>
                <a:schemeClr val="bg1">
                  <a:lumMod val="6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21" name="Skupina 20"/>
            <p:cNvGrpSpPr/>
            <p:nvPr/>
          </p:nvGrpSpPr>
          <p:grpSpPr>
            <a:xfrm>
              <a:off x="3967617" y="5201072"/>
              <a:ext cx="144016" cy="216024"/>
              <a:chOff x="2483768" y="4509121"/>
              <a:chExt cx="216024" cy="162668"/>
            </a:xfrm>
          </p:grpSpPr>
          <p:sp>
            <p:nvSpPr>
              <p:cNvPr id="22" name="Vývojový diagram: magnetický disk 21"/>
              <p:cNvSpPr/>
              <p:nvPr/>
            </p:nvSpPr>
            <p:spPr>
              <a:xfrm>
                <a:off x="2483768" y="4599781"/>
                <a:ext cx="216024" cy="72008"/>
              </a:xfrm>
              <a:prstGeom prst="flowChartMagneticDisk">
                <a:avLst/>
              </a:prstGeom>
              <a:solidFill>
                <a:schemeClr val="bg1">
                  <a:lumMod val="6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3" name="Vývojový diagram: magnetický disk 22"/>
              <p:cNvSpPr/>
              <p:nvPr/>
            </p:nvSpPr>
            <p:spPr>
              <a:xfrm>
                <a:off x="2483768" y="4554451"/>
                <a:ext cx="216024" cy="72008"/>
              </a:xfrm>
              <a:prstGeom prst="flowChartMagneticDisk">
                <a:avLst/>
              </a:prstGeom>
              <a:solidFill>
                <a:schemeClr val="bg1">
                  <a:lumMod val="6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24" name="Vývojový diagram: magnetický disk 23"/>
              <p:cNvSpPr/>
              <p:nvPr/>
            </p:nvSpPr>
            <p:spPr>
              <a:xfrm>
                <a:off x="2483768" y="4509121"/>
                <a:ext cx="216024" cy="72008"/>
              </a:xfrm>
              <a:prstGeom prst="flowChartMagneticDisk">
                <a:avLst/>
              </a:prstGeom>
              <a:solidFill>
                <a:schemeClr val="bg1">
                  <a:lumMod val="65000"/>
                </a:schemeClr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32554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rgbClr val="00B050"/>
                </a:solidFill>
              </a:rPr>
              <a:t>Databáze sledovaných jevů ÚAP – zdroje dat</a:t>
            </a:r>
            <a:endParaRPr lang="cs-CZ" sz="32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53072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 smtClean="0"/>
              <a:t>Údaje o území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dirty="0" smtClean="0"/>
              <a:t>Poskytovatel údaje o území:</a:t>
            </a:r>
          </a:p>
          <a:p>
            <a:pPr lvl="2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přímé předání dat pořizovateli</a:t>
            </a:r>
          </a:p>
          <a:p>
            <a:pPr lvl="2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NGÚP</a:t>
            </a:r>
          </a:p>
          <a:p>
            <a:pPr lvl="2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DTM krajů (vlastníci TI/DI)</a:t>
            </a:r>
          </a:p>
          <a:p>
            <a:pPr lvl="2">
              <a:lnSpc>
                <a:spcPct val="11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RÚIAN (AOPK, MŽP, ČBÚ, SPÚ)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 smtClean="0"/>
              <a:t>Zjištění vyplývající z průzkumů území</a:t>
            </a:r>
          </a:p>
          <a:p>
            <a:pPr marL="914400" lvl="1">
              <a:lnSpc>
                <a:spcPct val="110000"/>
              </a:lnSpc>
              <a:spcAft>
                <a:spcPts val="600"/>
              </a:spcAft>
            </a:pPr>
            <a:r>
              <a:rPr lang="cs-CZ" dirty="0" smtClean="0"/>
              <a:t>Pořizovatel: </a:t>
            </a:r>
            <a:r>
              <a:rPr lang="cs-CZ" sz="2000" dirty="0" smtClean="0"/>
              <a:t>OÚ ORP, KÚ, MMR, MO (ÚÚ VÚ)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 smtClean="0"/>
              <a:t>Další dostupné informace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dirty="0"/>
              <a:t>Data</a:t>
            </a:r>
            <a:r>
              <a:rPr lang="cs-CZ" dirty="0" smtClean="0"/>
              <a:t> z analýz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Územně analytické podklady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7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488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49" y="1105272"/>
            <a:ext cx="7886700" cy="556156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B050"/>
                </a:solidFill>
              </a:rPr>
              <a:t>Účelový územní prvek v RÚIAN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530725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3400" dirty="0"/>
              <a:t>Registr územní identifikace, adres a nemovitostí je jedním ze  </a:t>
            </a:r>
            <a:r>
              <a:rPr lang="cs-CZ" sz="3400" dirty="0" smtClean="0"/>
              <a:t>4 </a:t>
            </a:r>
            <a:r>
              <a:rPr lang="cs-CZ" sz="3400" dirty="0"/>
              <a:t>základních registrů, správcem ČÚZK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3400" dirty="0"/>
              <a:t>Aktuálně je cílem do RÚIAN zavést evidenci údajů o veřejnoprávních omezeních s přímou vazbou na území a to formou účelových územních prvků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3400" dirty="0"/>
              <a:t>Zavedením těchto prvků do základního registru se zjednoduší  </a:t>
            </a:r>
            <a:r>
              <a:rPr lang="cs-CZ" sz="3400" dirty="0"/>
              <a:t>a </a:t>
            </a:r>
            <a:r>
              <a:rPr lang="cs-CZ" sz="3400" dirty="0"/>
              <a:t>zefektivní sdílení těchto údajů mezi IS a zároveň bude vybudován přehledný a transparentní systém o veřejnoprávních omezeních pro vlastníky, občany, veřejnou správu i komerční </a:t>
            </a:r>
            <a:r>
              <a:rPr lang="cs-CZ" sz="3400" dirty="0"/>
              <a:t>sektor</a:t>
            </a:r>
            <a:endParaRPr lang="cs-CZ" sz="34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3400" dirty="0"/>
              <a:t>Tyto prvky spravují zákonní editoři přes webové služby (implementace do vlastních AIS)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3400" dirty="0"/>
              <a:t>Schválené </a:t>
            </a:r>
            <a:r>
              <a:rPr lang="cs-CZ" sz="3400" dirty="0"/>
              <a:t>ÚÚP - </a:t>
            </a:r>
            <a:r>
              <a:rPr lang="cs-CZ" sz="3400" dirty="0" smtClean="0"/>
              <a:t>dobývací </a:t>
            </a:r>
            <a:r>
              <a:rPr lang="cs-CZ" sz="3400" dirty="0"/>
              <a:t>prostory, CHLÚ, BPEJ, prvky ochrany přírody a krajiny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3400" dirty="0"/>
              <a:t>Zavedené ÚÚP </a:t>
            </a:r>
            <a:r>
              <a:rPr lang="cs-CZ" sz="3400" dirty="0"/>
              <a:t>- dobývací </a:t>
            </a:r>
            <a:r>
              <a:rPr lang="cs-CZ" sz="3400" dirty="0"/>
              <a:t>prostory (1. 4. 2022</a:t>
            </a:r>
            <a:r>
              <a:rPr lang="cs-CZ" sz="3400" dirty="0"/>
              <a:t>)</a:t>
            </a:r>
            <a:endParaRPr lang="cs-CZ" sz="34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Územně analytické podklady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8</a:t>
            </a:fld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557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49" y="1105272"/>
            <a:ext cx="8120330" cy="556156"/>
          </a:xfrm>
        </p:spPr>
        <p:txBody>
          <a:bodyPr>
            <a:noAutofit/>
          </a:bodyPr>
          <a:lstStyle/>
          <a:p>
            <a:r>
              <a:rPr lang="cs-CZ" sz="2900" b="1" dirty="0">
                <a:solidFill>
                  <a:srgbClr val="00B050"/>
                </a:solidFill>
              </a:rPr>
              <a:t>Identifikace objektů z DTM k převzetí do ÚAP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5242" y="1661428"/>
            <a:ext cx="4201616" cy="4530725"/>
          </a:xfrm>
          <a:prstGeom prst="rect">
            <a:avLst/>
          </a:prstGeom>
        </p:spPr>
      </p:pic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Územně analytické podklady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9</a:t>
            </a:fld>
            <a:r>
              <a:rPr lang="cs-CZ" smtClean="0"/>
              <a:t> 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2539" y="1661428"/>
            <a:ext cx="2830355" cy="193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0367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B6722D6-0584-4B7E-A4FB-D297BDBBC31E}" vid="{BA8B70A0-803C-4640-9ECA-FA8ACE5BFB6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porada ÚÚP XII_2017 oprávněný investor</Template>
  <TotalTime>4131</TotalTime>
  <Words>775</Words>
  <Application>Microsoft Office PowerPoint</Application>
  <PresentationFormat>Předvádění na obrazovce (4:3)</PresentationFormat>
  <Paragraphs>93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Motiv Office</vt:lpstr>
      <vt:lpstr>Územně analytické podklady</vt:lpstr>
      <vt:lpstr>ÚAP -  nový stavební zákon</vt:lpstr>
      <vt:lpstr>Pořízení ÚAP -  nový SZ</vt:lpstr>
      <vt:lpstr>Poskytovatel údaje o území – nový SZ</vt:lpstr>
      <vt:lpstr>Neposkytnutí údaje o území – nový SZ</vt:lpstr>
      <vt:lpstr>Databáze sledovaných jevů ÚAP – stav</vt:lpstr>
      <vt:lpstr>Databáze sledovaných jevů ÚAP – zdroje dat</vt:lpstr>
      <vt:lpstr>Účelový územní prvek v RÚIAN</vt:lpstr>
      <vt:lpstr>Identifikace objektů z DTM k převzetí do ÚAP</vt:lpstr>
      <vt:lpstr>Identifikace zdrojů dat do ÚAP</vt:lpstr>
      <vt:lpstr>Národní plán obnovy</vt:lpstr>
      <vt:lpstr>Výchozí principy pro tvorbu JS ÚAP</vt:lpstr>
      <vt:lpstr>Děkuji za pozornost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Oprávněný investor</dc:title>
  <dc:creator>Součková Lucie</dc:creator>
  <cp:lastModifiedBy>Topinková Zdeňka</cp:lastModifiedBy>
  <cp:revision>193</cp:revision>
  <cp:lastPrinted>2019-04-24T11:15:35Z</cp:lastPrinted>
  <dcterms:created xsi:type="dcterms:W3CDTF">2017-11-24T07:47:20Z</dcterms:created>
  <dcterms:modified xsi:type="dcterms:W3CDTF">2022-11-09T17:32:14Z</dcterms:modified>
</cp:coreProperties>
</file>