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70" r:id="rId3"/>
    <p:sldId id="412" r:id="rId4"/>
    <p:sldId id="413" r:id="rId5"/>
    <p:sldId id="414" r:id="rId6"/>
    <p:sldId id="431" r:id="rId7"/>
    <p:sldId id="426" r:id="rId8"/>
    <p:sldId id="415" r:id="rId9"/>
    <p:sldId id="416" r:id="rId10"/>
    <p:sldId id="418" r:id="rId11"/>
    <p:sldId id="419" r:id="rId12"/>
    <p:sldId id="432" r:id="rId13"/>
    <p:sldId id="433" r:id="rId14"/>
    <p:sldId id="420" r:id="rId15"/>
    <p:sldId id="429" r:id="rId16"/>
    <p:sldId id="411" r:id="rId17"/>
    <p:sldId id="421" r:id="rId18"/>
    <p:sldId id="423" r:id="rId19"/>
    <p:sldId id="430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CF3C37A-AD9A-4AB0-8D52-E441E31F5069}">
          <p14:sldIdLst>
            <p14:sldId id="256"/>
            <p14:sldId id="370"/>
            <p14:sldId id="412"/>
            <p14:sldId id="413"/>
            <p14:sldId id="414"/>
            <p14:sldId id="431"/>
            <p14:sldId id="426"/>
            <p14:sldId id="415"/>
            <p14:sldId id="416"/>
            <p14:sldId id="418"/>
            <p14:sldId id="419"/>
            <p14:sldId id="432"/>
            <p14:sldId id="433"/>
            <p14:sldId id="420"/>
            <p14:sldId id="429"/>
            <p14:sldId id="411"/>
            <p14:sldId id="421"/>
            <p14:sldId id="423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96"/>
    <a:srgbClr val="F2E5FF"/>
    <a:srgbClr val="E8D1FF"/>
    <a:srgbClr val="CC99FF"/>
    <a:srgbClr val="FFE1E1"/>
    <a:srgbClr val="FFCCCC"/>
    <a:srgbClr val="CCCCFF"/>
    <a:srgbClr val="61D6FF"/>
    <a:srgbClr val="FFCDF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5" autoAdjust="0"/>
    <p:restoredTop sz="52644" autoAdjust="0"/>
  </p:normalViewPr>
  <p:slideViewPr>
    <p:cSldViewPr snapToGrid="0">
      <p:cViewPr varScale="1">
        <p:scale>
          <a:sx n="38" d="100"/>
          <a:sy n="38" d="100"/>
        </p:scale>
        <p:origin x="1932" y="3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8399AC3-FB11-4E69-A0E2-74F0DDF500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277A18-269F-4DCE-B95A-DAABD51136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64326-6CF1-4FFC-9E6F-A8827DB3C15D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00540B-6296-45DD-AF68-C53D551E31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3197EA-B726-49BC-A324-D42D580BD6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048F4-F937-4FD5-A037-B9AA78CAB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441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8DAF-DA4C-4610-9FFF-338A5C90A8A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0EF36-78B1-4817-B481-F46C078B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01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004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272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820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842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163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770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790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864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4795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55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600" dirty="0">
                <a:solidFill>
                  <a:schemeClr val="tx1"/>
                </a:solidFill>
              </a:rPr>
              <a:t>Informace o parametrech výzvy </a:t>
            </a:r>
            <a:r>
              <a:rPr lang="cs-CZ" sz="1600" dirty="0" err="1">
                <a:solidFill>
                  <a:schemeClr val="tx1"/>
                </a:solidFill>
              </a:rPr>
              <a:t>SmAcc</a:t>
            </a:r>
            <a:r>
              <a:rPr lang="cs-CZ" sz="1600" dirty="0">
                <a:solidFill>
                  <a:schemeClr val="tx1"/>
                </a:solidFill>
              </a:rPr>
              <a:t> II</a:t>
            </a:r>
          </a:p>
          <a:p>
            <a:r>
              <a:rPr lang="cs-CZ" sz="1600" dirty="0">
                <a:solidFill>
                  <a:schemeClr val="tx1"/>
                </a:solidFill>
              </a:rPr>
              <a:t>Charakteristika obsahu projektu </a:t>
            </a:r>
            <a:r>
              <a:rPr lang="cs-CZ" sz="1600" dirty="0" err="1">
                <a:solidFill>
                  <a:schemeClr val="tx1"/>
                </a:solidFill>
              </a:rPr>
              <a:t>SmAcc</a:t>
            </a:r>
            <a:r>
              <a:rPr lang="cs-CZ" sz="1600" dirty="0">
                <a:solidFill>
                  <a:schemeClr val="tx1"/>
                </a:solidFill>
              </a:rPr>
              <a:t> II</a:t>
            </a:r>
          </a:p>
          <a:p>
            <a:r>
              <a:rPr lang="cs-CZ" sz="1600" dirty="0">
                <a:solidFill>
                  <a:schemeClr val="tx1"/>
                </a:solidFill>
              </a:rPr>
              <a:t>Plánovaný rozpočet</a:t>
            </a:r>
          </a:p>
          <a:p>
            <a:r>
              <a:rPr lang="cs-CZ" sz="1600" dirty="0">
                <a:solidFill>
                  <a:schemeClr val="tx1"/>
                </a:solidFill>
              </a:rPr>
              <a:t>Diskuze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977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57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 sz="1200" dirty="0">
                <a:latin typeface="+mn-lt"/>
              </a:rPr>
              <a:t>Popis realizačního týmu složeného z týmu administrativního a odborného. Odborný tým zahrnuje pracovníky, kteří se podílejí na věcném plnění klíčových aktivity projektu SAII.</a:t>
            </a:r>
          </a:p>
          <a:p>
            <a:pPr>
              <a:lnSpc>
                <a:spcPct val="120000"/>
              </a:lnSpc>
            </a:pPr>
            <a:r>
              <a:rPr lang="cs-CZ" sz="1200" dirty="0">
                <a:latin typeface="+mn-lt"/>
              </a:rPr>
              <a:t>Cílem aktivity je předem nastavit postupy řízení projektu tak, aby zajišťovaly plynulý management a kontrolu celé realizace projektu.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940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019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Infrastruktura VaVaI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podpora přípravy projektů na budování nové infrastruktury pro intenzivnější spolupráci VO a podniků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rozšíření kapacit vědeckotechnických parků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budování testovacích a výzkumných center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digitální inovační huby včetně sdílené infrastruktury 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testovací a demonstrační polygony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Internacionalizace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koordinace a budování kapacit ke zlepšení podmínek pro mezinárodní spolupráci v oblastech VaVaI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systém monitoringu potřeb lidského kapitálu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koordinace klíčových organizací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systém aktivního </a:t>
            </a:r>
            <a:r>
              <a:rPr lang="cs-CZ" dirty="0" err="1">
                <a:solidFill>
                  <a:schemeClr val="tx1"/>
                </a:solidFill>
              </a:rPr>
              <a:t>recruitmentu</a:t>
            </a:r>
            <a:r>
              <a:rPr lang="cs-CZ" dirty="0">
                <a:solidFill>
                  <a:schemeClr val="tx1"/>
                </a:solidFill>
              </a:rPr>
              <a:t> pro VaVaI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systém asistenčních a poradenských služeb pro VŠ a VO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krajská podpora pro špičkové pracovníky)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</a:rPr>
              <a:t>Inkubace firem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podpora vzniku nových firem, startupů působících v oborech s vysokou přidanou hodnotou a jejich následný rozvoj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motivační a vzdělávací programy napomáhající ke zvýšení zájmu a motivace pro podnikání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soutěže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inkubační programy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systém služeb pro začínající podnikatele a startupy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b="1" dirty="0">
                <a:solidFill>
                  <a:schemeClr val="tx1"/>
                </a:solidFill>
              </a:rPr>
              <a:t>Akcelerace firem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aktivity zaměřené na stávající firmy působící zejména v oborech s vyšší přidanou hodnotou a jejich následný rozvoj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motivační aktivity - proč posilovat inovační aktivity, výhody spolupráce s VO, internacionalizace…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akcelerační programy a systém služeb pro existující firmy s potenciálem růstu a internacionalizace.</a:t>
            </a:r>
          </a:p>
          <a:p>
            <a:pPr lvl="2" algn="just" fontAlgn="base"/>
            <a:r>
              <a:rPr lang="cs-CZ" dirty="0">
                <a:solidFill>
                  <a:schemeClr val="tx1"/>
                </a:solidFill>
              </a:rPr>
              <a:t>zpřístupnění infrastruktury pro testování, technologické služby</a:t>
            </a:r>
          </a:p>
          <a:p>
            <a:pPr lvl="2" algn="just" fontAlgn="base"/>
            <a:r>
              <a:rPr lang="cs-CZ" dirty="0">
                <a:solidFill>
                  <a:schemeClr val="tx1"/>
                </a:solidFill>
              </a:rPr>
              <a:t>programy poskytující finanční podporu pro spolupráci inovačních podniků a VO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2600" b="1" dirty="0">
                <a:solidFill>
                  <a:schemeClr val="tx1"/>
                </a:solidFill>
              </a:rPr>
              <a:t>Vzdělávání pro 21. století a rozvoj talentů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aktivity zaměřené na všestrannou, koordinovanou a dlouhodobou podporu talentů a zkvalitnění přípravy budoucích učitelů (reakce na požadavky Průmyslu 4.0)</a:t>
            </a:r>
          </a:p>
          <a:p>
            <a:pPr lvl="2" algn="just" fontAlgn="base"/>
            <a:r>
              <a:rPr lang="cs-CZ" sz="2200" dirty="0">
                <a:solidFill>
                  <a:schemeClr val="tx1"/>
                </a:solidFill>
              </a:rPr>
              <a:t>Zavedení systému péče o talentované žáky SŠ a studenty VŠ jako o potenciální výzkumníky</a:t>
            </a:r>
          </a:p>
          <a:p>
            <a:pPr lvl="2" algn="just" fontAlgn="base"/>
            <a:r>
              <a:rPr lang="cs-CZ" sz="2200" dirty="0">
                <a:solidFill>
                  <a:schemeClr val="tx1"/>
                </a:solidFill>
              </a:rPr>
              <a:t>Modernizace přípravy budoucích pedagogů (studentů FPE ZČU)</a:t>
            </a:r>
          </a:p>
          <a:p>
            <a:pPr lvl="2" algn="just" fontAlgn="base"/>
            <a:r>
              <a:rPr lang="cs-CZ" sz="2200" dirty="0">
                <a:solidFill>
                  <a:schemeClr val="tx1"/>
                </a:solidFill>
              </a:rPr>
              <a:t>Modernizace oborové nabídky na SŠ i VŠ v regionu ve vztahu k požadavkům Průmyslu 4.0, praxi a tématům inteligentní specializace kraje</a:t>
            </a:r>
          </a:p>
          <a:p>
            <a:pPr lvl="2" algn="just" fontAlgn="base"/>
            <a:r>
              <a:rPr lang="cs-CZ" sz="2200" dirty="0">
                <a:solidFill>
                  <a:schemeClr val="tx1"/>
                </a:solidFill>
              </a:rPr>
              <a:t>Podpora vytváření atraktivní a dostatečně široké nabídky mimoškolních aktivit pro nadané, a to včetně podpory informovanosti o těchto aktivitách</a:t>
            </a:r>
          </a:p>
          <a:p>
            <a:pPr lvl="2" algn="just" fontAlgn="base"/>
            <a:r>
              <a:rPr lang="cs-CZ" sz="2200" dirty="0">
                <a:solidFill>
                  <a:schemeClr val="tx1"/>
                </a:solidFill>
              </a:rPr>
              <a:t>Podpora a rozvoj systému marketingových aktivit zaměřených na udržení talentů v regionu</a:t>
            </a:r>
          </a:p>
          <a:p>
            <a:pPr lvl="2" algn="just" fontAlgn="base"/>
            <a:endParaRPr lang="cs-CZ" dirty="0">
              <a:solidFill>
                <a:schemeClr val="tx1"/>
              </a:solidFill>
            </a:endParaRPr>
          </a:p>
          <a:p>
            <a:pPr lvl="2"/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827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551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673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8056C-4681-4456-AEC8-A22B51511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998371"/>
            <a:ext cx="8070981" cy="3080755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5B01A3-866C-40E1-AFA9-2D90EA081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FFCC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ADE593-C48E-4F0C-9BD6-072E0EBE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5D3D1-86D5-4ED2-A676-E8BC2D8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8E1F23-6B1C-4C6E-8698-598C12FA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7B7B345-604D-4E92-AC99-DF0C30D36AD4}"/>
              </a:ext>
            </a:extLst>
          </p:cNvPr>
          <p:cNvCxnSpPr>
            <a:cxnSpLocks/>
          </p:cNvCxnSpPr>
          <p:nvPr/>
        </p:nvCxnSpPr>
        <p:spPr>
          <a:xfrm>
            <a:off x="2118048" y="4283173"/>
            <a:ext cx="8070981" cy="0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3572722D-9C89-4F3E-9D88-8647D11191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240" r="-9260"/>
          <a:stretch/>
        </p:blipFill>
        <p:spPr>
          <a:xfrm>
            <a:off x="0" y="1993921"/>
            <a:ext cx="2351313" cy="427035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157037B-87B3-4AB6-9733-7CEB10CDF1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466" y="5681049"/>
            <a:ext cx="1706247" cy="47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49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5414F-110A-4C72-8867-C3E37455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371AC1-5C50-4E29-8557-25A45505F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07ECA-DFE4-4331-936C-353A1167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273435-BD08-425C-BF16-C816890E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00DAB-2218-4C01-A41B-DB865E32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3B4C69A-93D9-4515-9DF5-D76E8EE36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1F16FC-66A3-4462-8BC3-F2CCBBB8E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5B9E21-7F36-4DA2-87B5-89C9BDC5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CFA82-0E63-483D-A29F-99ECD559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91937-1BDA-4BF3-8EEF-0FA3FF72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0D47FC-9BB8-49F4-936A-8FB3C88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3D193-DAEB-4F74-881C-80783EFB6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850A12A-6A28-408B-AF9F-3763B7012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9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9FF92-B483-4FDF-B051-C782A886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4CA9A-32C2-4184-9744-D6B91AB9A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C835C1-05C6-4852-AF7C-2D74C442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8B0F7C-0922-4B0D-92AC-25BCC528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FE7108-B688-49AD-975C-4E467B99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45CE2CF-514A-47C3-9C3F-94D6E10284A0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9734DEA0-88A6-48F9-9332-0CFFA2058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D726F38-4669-4D80-BF5A-03CA93548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7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4109F-9662-4146-9963-CD12D325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65C63C-D068-41DA-90B4-66683184F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831299-BEB4-4C8A-9BC7-3590566D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16460-E314-45F3-B08B-A3756F70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2AEAB0-8303-49EA-A565-C693DBBA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6B295B-12B2-4167-A1B2-04A5078E9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C7B5B21-5F49-4D0B-BC82-DBB10CA65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C6378-B405-4CF2-9C1A-5BE4AD0F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B69089-70D4-4E65-B637-ED8F22DD8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466AC88-5B60-4B85-8ED3-2E7678231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457CD3-1F81-4949-9B7C-B2B0F1FF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F20177-9B97-4A09-96C5-369CD963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6B7F9E-4FDF-4F6E-A4B7-7E59C0BB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2A062A07-B866-49FA-84EB-25348B93852D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FC03FCCC-6E53-4C4F-937B-242FABD36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5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9C8B6-EC38-43A1-B276-7AF1400F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3A5213-4CDC-4A99-96D9-4E7132327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89B28C-F126-44E3-9A94-6704AC7C2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E5B6038-9459-4E22-929A-88EDC4A30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F3C1F14-9C1A-40E8-B31A-2B0DECCE6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7CB606-96F4-4FA3-9648-0350F754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0374D2-43E1-4BB1-BADD-5AA1650F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82D912-1C26-4A99-8CFC-D19BD118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D2B7DB1-87B1-47C4-95C4-23808C68929C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3F7BA44C-880F-4C26-B1C3-F78A6D9B7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808B2AB-5978-4BC6-8F40-A514BFFF1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9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FEC5D-A4FE-4141-A371-F72BBEED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99514" cy="51679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827088-8C54-4550-953F-4F11C91C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0E58E5-D5F1-43AC-BD49-C013C635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6A0CC6-4A8A-4467-866A-C453C4C3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4B59F63-173B-48A8-A54D-D08BA2E6D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871" t="9" r="29371" b="-9"/>
          <a:stretch/>
        </p:blipFill>
        <p:spPr>
          <a:xfrm>
            <a:off x="8775780" y="841707"/>
            <a:ext cx="3416220" cy="455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A70EAC-3B06-4841-BC21-22A597BF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614C780-C066-4B5F-8748-CAC07B76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67BB3-BA93-46E6-BAC5-55DE4E38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C011F2F-A7C2-41E2-8807-556470040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C8E9E01-8F22-4CC8-B6F0-57D68C6A9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4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38141-FD2B-4705-9A6F-DB966A04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F8DEE7-A7AD-479E-BAD3-10F62CA1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FF783F-45C8-4ADC-8C66-DCD47A756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17576E-B5EB-4C91-8DB8-286F0709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B5C86-BE79-4BD5-BA0E-C2903738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C195-6338-4200-B6BC-7778935E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C8238DC-3310-446A-9946-E5EB3032C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875E97-D14D-453E-ADE8-B1A472B69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4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B97E4-29B2-4EEF-A39C-97D45388A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C9EE31-0E67-47EC-BE14-D7FF10F6E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CF5662B-1CA1-4F94-A92F-D29DB3454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D68ADE-412C-4A7A-A8BC-C3DF2448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ACF8E-76D6-4616-B145-ED5A326D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5B110-D175-414E-8FA0-9929A40D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4902327-4D2B-4CA6-B069-5BF22970F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7E98BA5-10B0-463E-8798-D89B9C302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32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421024C9-4215-4DB4-9A44-38B75979E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E85A2D-9620-4DE4-9C1C-B83BABA7C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71607-72A7-47F3-B7D3-17023E4DC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188F0-1D6B-4FBC-B0E3-14707546AC6A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3734D-7D81-4A50-B531-E5ACD22C0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5E5A1-560B-43DD-A590-3EEEE7A3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02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134E96"/>
          </a:solidFill>
          <a:latin typeface="Calibri bold" panose="020F0702030404030204" pitchFamily="34" charset="0"/>
          <a:ea typeface="+mj-ea"/>
          <a:cs typeface="Calibri bold" panose="020F07020304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2642839"/>
            <a:ext cx="8070981" cy="1436287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cs-CZ" sz="4400" dirty="0"/>
              <a:t>SMART AKCELERÁTOR </a:t>
            </a:r>
            <a:br>
              <a:rPr lang="cs-CZ" sz="4400" dirty="0"/>
            </a:br>
            <a:r>
              <a:rPr lang="cs-CZ" sz="4400" dirty="0"/>
              <a:t>Plzeňského kraje II</a:t>
            </a:r>
            <a:br>
              <a:rPr lang="cs-CZ" sz="4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1800" dirty="0"/>
              <a:t> 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A54CA3-7269-495E-BFBF-3D3D1773C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/>
          <a:p>
            <a:r>
              <a:rPr lang="cs-CZ" dirty="0"/>
              <a:t>KRVII 26.9.2019</a:t>
            </a:r>
          </a:p>
        </p:txBody>
      </p:sp>
    </p:spTree>
    <p:extLst>
      <p:ext uri="{BB962C8B-B14F-4D97-AF65-F5344CB8AC3E}">
        <p14:creationId xmlns:p14="http://schemas.microsoft.com/office/powerpoint/2010/main" val="4081886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AFB41-2DF3-4013-905F-359277A09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Twinning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ABCAA7-8417-4E4D-BD4A-03217FD73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3479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Téma: </a:t>
            </a:r>
            <a:r>
              <a:rPr lang="cs-CZ" b="1" i="1" dirty="0">
                <a:solidFill>
                  <a:schemeClr val="tx1"/>
                </a:solidFill>
              </a:rPr>
              <a:t>Osvojení modelu organizace spolupráce subjektů v rámci procesu podpory specializace - metodika podpory přeshraničních klastrů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</a:rPr>
              <a:t>Zahraniční partner: </a:t>
            </a:r>
            <a:r>
              <a:rPr lang="cs-CZ" sz="2400" b="1" dirty="0">
                <a:solidFill>
                  <a:schemeClr val="tx1"/>
                </a:solidFill>
              </a:rPr>
              <a:t>Bavorsko - </a:t>
            </a:r>
            <a:r>
              <a:rPr lang="cs-CZ" sz="2400" b="1" dirty="0" err="1">
                <a:solidFill>
                  <a:schemeClr val="tx1"/>
                </a:solidFill>
              </a:rPr>
              <a:t>TechBase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  <a:r>
              <a:rPr lang="cs-CZ" sz="2400" b="1" dirty="0" err="1">
                <a:solidFill>
                  <a:schemeClr val="tx1"/>
                </a:solidFill>
              </a:rPr>
              <a:t>Regensburg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</a:rPr>
              <a:t>Realizace stáže-studijní cesty vybraných členů odborného týmu projektu </a:t>
            </a:r>
            <a:r>
              <a:rPr lang="cs-CZ" sz="2400" dirty="0" err="1">
                <a:solidFill>
                  <a:schemeClr val="tx1"/>
                </a:solidFill>
              </a:rPr>
              <a:t>SmAcc</a:t>
            </a:r>
            <a:r>
              <a:rPr lang="cs-CZ" sz="2400" dirty="0">
                <a:solidFill>
                  <a:schemeClr val="tx1"/>
                </a:solidFill>
              </a:rPr>
              <a:t> II u zahraniční partnerské organizace, a to v rozsahu cca 5 pracovních dnů. </a:t>
            </a:r>
          </a:p>
          <a:p>
            <a:pPr algn="just"/>
            <a:r>
              <a:rPr lang="cs-CZ" sz="2400" dirty="0">
                <a:solidFill>
                  <a:schemeClr val="tx1"/>
                </a:solidFill>
              </a:rPr>
              <a:t>Tato zahraniční cesta bude následně doplněna o reciproční pobyt zahraničního pracovníka v organizaci žadatele.</a:t>
            </a:r>
          </a:p>
          <a:p>
            <a:pPr algn="just"/>
            <a:r>
              <a:rPr lang="cs-CZ" sz="2600" dirty="0">
                <a:solidFill>
                  <a:schemeClr val="tx1"/>
                </a:solidFill>
              </a:rPr>
              <a:t>Výstupy: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Zpráva ze zahraniční stáže. Ve zprávě bude vydefinován konkrétní nástroj, který bude v dalším průběhu klíčové aktivity zpracován do podoby DOP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Prováděcí manuál (Design </a:t>
            </a:r>
            <a:r>
              <a:rPr lang="cs-CZ" dirty="0" err="1">
                <a:solidFill>
                  <a:schemeClr val="tx1"/>
                </a:solidFill>
              </a:rPr>
              <a:t>Option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Paper</a:t>
            </a:r>
            <a:r>
              <a:rPr lang="cs-CZ" dirty="0">
                <a:solidFill>
                  <a:schemeClr val="tx1"/>
                </a:solidFill>
              </a:rPr>
              <a:t>) o rozsahu cca 30 až 60 stran</a:t>
            </a:r>
          </a:p>
          <a:p>
            <a:endParaRPr lang="cs-CZ" dirty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769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61B36-B043-4528-860B-29C0C6894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Pilotní ověření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CF10C6-1AEF-454F-A0C6-3842C8278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79"/>
            <a:ext cx="10515600" cy="466725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Cílem aktivity je ověřit, zda jsou vybrané intervence a s nimi související nastavení podmínek funkční a efektivně nastavené</a:t>
            </a:r>
          </a:p>
          <a:p>
            <a:r>
              <a:rPr lang="cs-CZ" sz="2400" dirty="0">
                <a:solidFill>
                  <a:schemeClr val="tx1"/>
                </a:solidFill>
              </a:rPr>
              <a:t>Vybrána byla 2 témata:</a:t>
            </a:r>
          </a:p>
          <a:p>
            <a:pPr lvl="1"/>
            <a:r>
              <a:rPr lang="cs-CZ" sz="2800" i="1" dirty="0">
                <a:solidFill>
                  <a:schemeClr val="tx1"/>
                </a:solidFill>
              </a:rPr>
              <a:t>Inkubace</a:t>
            </a:r>
            <a:r>
              <a:rPr lang="cs-CZ" sz="2800" b="1" i="1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program pro inkubaci inovačních firem a start-</a:t>
            </a:r>
            <a:r>
              <a:rPr lang="cs-CZ" dirty="0" err="1">
                <a:solidFill>
                  <a:schemeClr val="tx1"/>
                </a:solidFill>
              </a:rPr>
              <a:t>ups</a:t>
            </a:r>
            <a:r>
              <a:rPr lang="cs-CZ" dirty="0">
                <a:solidFill>
                  <a:schemeClr val="tx1"/>
                </a:solidFill>
              </a:rPr>
              <a:t>, obsahující pro zájemce o podnikání služby </a:t>
            </a:r>
            <a:r>
              <a:rPr lang="cs-CZ" dirty="0" err="1">
                <a:solidFill>
                  <a:schemeClr val="tx1"/>
                </a:solidFill>
              </a:rPr>
              <a:t>koučingu</a:t>
            </a:r>
            <a:r>
              <a:rPr lang="cs-CZ" dirty="0">
                <a:solidFill>
                  <a:schemeClr val="tx1"/>
                </a:solidFill>
              </a:rPr>
              <a:t>, mentoringu a zvýhodněné nájemné</a:t>
            </a:r>
          </a:p>
          <a:p>
            <a:pPr lvl="1"/>
            <a:r>
              <a:rPr lang="cs-CZ" sz="2800" i="1" dirty="0">
                <a:solidFill>
                  <a:schemeClr val="tx1"/>
                </a:solidFill>
              </a:rPr>
              <a:t>Akcelerace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program pro identifikaci a podporu rozvoje inovačních firem za pomoci platformy </a:t>
            </a:r>
            <a:r>
              <a:rPr lang="cs-CZ" dirty="0" err="1">
                <a:solidFill>
                  <a:schemeClr val="tx1"/>
                </a:solidFill>
              </a:rPr>
              <a:t>Platinn</a:t>
            </a:r>
            <a:endParaRPr lang="cs-CZ" dirty="0">
              <a:solidFill>
                <a:schemeClr val="tx1"/>
              </a:solidFill>
            </a:endParaRPr>
          </a:p>
          <a:p>
            <a:pPr marL="228600" lvl="1">
              <a:spcBef>
                <a:spcPts val="1000"/>
              </a:spcBef>
            </a:pPr>
            <a:r>
              <a:rPr lang="cs-CZ" sz="2800" dirty="0">
                <a:solidFill>
                  <a:schemeClr val="tx1"/>
                </a:solidFill>
              </a:rPr>
              <a:t>Výstupy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2 návrhy realizace intervence kompletně připravené pro pilotní ověřování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2 zprávy z pilotního ověřování zahrnující podrobné zhodnocení celého projektu</a:t>
            </a:r>
          </a:p>
          <a:p>
            <a:pPr lvl="2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546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9E676-D73D-41CA-ABF9-475BA6B39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Pilotní ověření - inkubace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3EDF8-59E6-4E53-880D-98E1BABD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Soubor aktivit, které napomohou vzniku nových startupů a inovačních firem</a:t>
            </a:r>
          </a:p>
          <a:p>
            <a:r>
              <a:rPr lang="cs-CZ" dirty="0">
                <a:solidFill>
                  <a:schemeClr val="tx1"/>
                </a:solidFill>
              </a:rPr>
              <a:t>Motivační a vzdělávací aktivity pro zvýšení zájmu ke vstupu do podnikání a nastavení efektivního systému služeb pro založení inovačního podniku</a:t>
            </a:r>
          </a:p>
          <a:p>
            <a:r>
              <a:rPr lang="cs-CZ" dirty="0">
                <a:solidFill>
                  <a:schemeClr val="tx1"/>
                </a:solidFill>
              </a:rPr>
              <a:t>Cílová skupina - studenti či pracovníci VO, kteří chtějí podnikat</a:t>
            </a:r>
          </a:p>
          <a:p>
            <a:r>
              <a:rPr lang="cs-CZ" dirty="0">
                <a:solidFill>
                  <a:schemeClr val="tx1"/>
                </a:solidFill>
              </a:rPr>
              <a:t>Výsledek = program, který cenově zpřístupní služby koučů, mentorů, případně některé provozní náklady v začátku podnikání.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851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9E676-D73D-41CA-ABF9-475BA6B39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Pilotní ověření – akcelerace (</a:t>
            </a:r>
            <a:r>
              <a:rPr lang="cs-CZ" dirty="0" err="1"/>
              <a:t>Platinn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3EDF8-59E6-4E53-880D-98E1BABD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Zaměření na existující firmy, které chtějí akcelerovat své aktivity, zejména do zahraničí</a:t>
            </a:r>
          </a:p>
          <a:p>
            <a:r>
              <a:rPr lang="cs-CZ" dirty="0">
                <a:solidFill>
                  <a:schemeClr val="tx1"/>
                </a:solidFill>
              </a:rPr>
              <a:t>Zpřístupnění služeb zkušených expertů – podnikatelů, kteří poskytnou </a:t>
            </a:r>
            <a:r>
              <a:rPr lang="cs-CZ" dirty="0" err="1">
                <a:solidFill>
                  <a:schemeClr val="tx1"/>
                </a:solidFill>
              </a:rPr>
              <a:t>koučingové</a:t>
            </a:r>
            <a:r>
              <a:rPr lang="cs-CZ" dirty="0">
                <a:solidFill>
                  <a:schemeClr val="tx1"/>
                </a:solidFill>
              </a:rPr>
              <a:t> a mentoringové služby (databáze </a:t>
            </a:r>
            <a:r>
              <a:rPr lang="cs-CZ" dirty="0" err="1">
                <a:solidFill>
                  <a:schemeClr val="tx1"/>
                </a:solidFill>
              </a:rPr>
              <a:t>Platinn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V rámci pilotního ověření bude provedena přípravu programu (vč. návrhu propagace, kritérií pro výběr firem, výběr expertů, stanovení způsobu organizačního zajištění v regionu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20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A1AE8-D5C7-4C30-85D6-62E2673C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Marketingová a komunikační strategie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CDD32-71BF-45D9-A79D-52A4643FC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59" y="1798823"/>
            <a:ext cx="11032761" cy="4774367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cs-CZ" sz="4400" dirty="0">
                <a:solidFill>
                  <a:schemeClr val="tx1"/>
                </a:solidFill>
              </a:rPr>
              <a:t>Cílem této aktivity je podpora rozvoje komunikace a marketingu inovačního systému kraje směrem dovnitř i vně</a:t>
            </a:r>
          </a:p>
          <a:p>
            <a:pPr algn="just">
              <a:lnSpc>
                <a:spcPct val="110000"/>
              </a:lnSpc>
            </a:pPr>
            <a:r>
              <a:rPr lang="cs-CZ" sz="4400" dirty="0">
                <a:solidFill>
                  <a:schemeClr val="tx1"/>
                </a:solidFill>
              </a:rPr>
              <a:t>Činnosti úzce navazují na činnosti a výstupy projektu </a:t>
            </a:r>
            <a:r>
              <a:rPr lang="cs-CZ" sz="4400" dirty="0" err="1">
                <a:solidFill>
                  <a:schemeClr val="tx1"/>
                </a:solidFill>
              </a:rPr>
              <a:t>SmAcc</a:t>
            </a:r>
            <a:r>
              <a:rPr lang="cs-CZ" sz="4400" dirty="0">
                <a:solidFill>
                  <a:schemeClr val="tx1"/>
                </a:solidFill>
              </a:rPr>
              <a:t> I – Marketingovou strategii a Komunikační plán</a:t>
            </a:r>
          </a:p>
          <a:p>
            <a:pPr algn="just">
              <a:lnSpc>
                <a:spcPct val="110000"/>
              </a:lnSpc>
            </a:pPr>
            <a:r>
              <a:rPr lang="cs-CZ" sz="4400" dirty="0">
                <a:solidFill>
                  <a:schemeClr val="tx1"/>
                </a:solidFill>
              </a:rPr>
              <a:t>Důraz na propojenost činností jednotlivých stakeholderů v oblasti komunikace a marketingu</a:t>
            </a:r>
          </a:p>
          <a:p>
            <a:pPr algn="just"/>
            <a:r>
              <a:rPr lang="cs-CZ" sz="5100" b="1" dirty="0">
                <a:solidFill>
                  <a:schemeClr val="tx1"/>
                </a:solidFill>
              </a:rPr>
              <a:t>Výstupy aktivity:</a:t>
            </a:r>
          </a:p>
          <a:p>
            <a:pPr lvl="1" algn="just">
              <a:lnSpc>
                <a:spcPct val="110000"/>
              </a:lnSpc>
              <a:spcBef>
                <a:spcPts val="1000"/>
              </a:spcBef>
            </a:pPr>
            <a:r>
              <a:rPr lang="cs-CZ" sz="4400" dirty="0">
                <a:solidFill>
                  <a:schemeClr val="tx1"/>
                </a:solidFill>
              </a:rPr>
              <a:t>1x aktualizace marketingové strategie – vznikne nový dokument „Marketingová a komunikační strategie“ (bude předložen ke schválení KRVVI)</a:t>
            </a:r>
          </a:p>
          <a:p>
            <a:pPr lvl="1" algn="just">
              <a:spcBef>
                <a:spcPts val="1000"/>
              </a:spcBef>
            </a:pPr>
            <a:r>
              <a:rPr lang="cs-CZ" sz="4400" dirty="0">
                <a:solidFill>
                  <a:schemeClr val="tx1"/>
                </a:solidFill>
              </a:rPr>
              <a:t>1x aktualizace Komunikačního plánu (bude předložena ke schválení KRVVI)</a:t>
            </a:r>
          </a:p>
          <a:p>
            <a:pPr lvl="1" algn="just">
              <a:spcBef>
                <a:spcPts val="1000"/>
              </a:spcBef>
            </a:pPr>
            <a:r>
              <a:rPr lang="cs-CZ" sz="4400" dirty="0">
                <a:solidFill>
                  <a:schemeClr val="tx1"/>
                </a:solidFill>
              </a:rPr>
              <a:t>Marketingové kampaně</a:t>
            </a:r>
          </a:p>
          <a:p>
            <a:pPr marL="685800" lvl="2">
              <a:spcBef>
                <a:spcPts val="1000"/>
              </a:spcBef>
            </a:pPr>
            <a:r>
              <a:rPr lang="cs-CZ" sz="4400" dirty="0">
                <a:solidFill>
                  <a:schemeClr val="tx1"/>
                </a:solidFill>
              </a:rPr>
              <a:t>Marketingový web</a:t>
            </a:r>
          </a:p>
          <a:p>
            <a:endParaRPr lang="cs-CZ" sz="4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094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3E4C4-C52B-4D56-82A2-46EE93E3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úspěchy projektu </a:t>
            </a:r>
            <a:r>
              <a:rPr lang="cs-CZ" dirty="0" err="1"/>
              <a:t>SmAcc</a:t>
            </a:r>
            <a:r>
              <a:rPr lang="cs-CZ" dirty="0"/>
              <a:t>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222AC-B87A-481D-861B-5BD17324E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Agenda podpory VaVaI se dostala do pozornosti vedení Plzeňského kraje (role KRVVI, koordinátor VaVaI)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Zpracování RIS3 strategie a Akčního plánu za součinnosti klíčových aktérů veřejné správy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Návrh oborů inteligentní specializace – příprava odborných inovačních platforem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Zpracování metodiky mapování inovačního prostředí v kraji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Zpracování strategických intervencí (zejména v oblasti lidských zdrojů – internacionalizace , spolupráce se ZČU a LF UK)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Posílení aktivit Plzeňského kraje v marketingu kraje jako inovačně atraktivního regionu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814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9345D-6CC8-4177-9FEC-3E989C55A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Návaznost </a:t>
            </a:r>
            <a:r>
              <a:rPr lang="cs-CZ" dirty="0" err="1"/>
              <a:t>SmAcc</a:t>
            </a:r>
            <a:r>
              <a:rPr lang="cs-CZ" dirty="0"/>
              <a:t> II na realizaci </a:t>
            </a:r>
            <a:r>
              <a:rPr lang="cs-CZ" dirty="0" err="1"/>
              <a:t>SmAcc</a:t>
            </a:r>
            <a:r>
              <a:rPr lang="cs-CZ" dirty="0"/>
              <a:t>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216F0B-5EB6-4F52-BF27-69C3CA43E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Výrazné rozšíření aktivit ve vazbě na inteligentní specializaci – odborné platformy, jejich příprava a organizace činnosti, prezentace výsledků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Větší důraz na zapojení podniků do inovačního ekosystému a podpora komunikace s výzkumnými organizacemi („terénní“ práce)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Posílení spolupráce se zahraničními partnery, zejména z Německa (Bavorsko), přenos zahraničních zkušeností (</a:t>
            </a:r>
            <a:r>
              <a:rPr lang="cs-CZ" dirty="0" err="1">
                <a:solidFill>
                  <a:schemeClr val="tx1"/>
                </a:solidFill>
              </a:rPr>
              <a:t>twinning</a:t>
            </a:r>
            <a:r>
              <a:rPr lang="cs-CZ" dirty="0">
                <a:solidFill>
                  <a:schemeClr val="tx1"/>
                </a:solidFill>
              </a:rPr>
              <a:t>, konference, workshopy,….)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Vytvoření „Observatoře stavu a vývoje“ pro doplnění, sledování a kontinuální vyhodnocování inovačního prostředí v kraji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Realizace obsahu marketingu VaVaI v těsnější vazbě na marketing Plzeňského kraje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001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A6AE7-391F-43F8-918C-878A4617A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projektu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1800F242-DD45-42E8-AAD4-2566BAC34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769600" cy="4625975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Celkový rozpočet projektu:				</a:t>
            </a:r>
            <a:r>
              <a:rPr lang="cs-CZ" b="1" dirty="0" smtClean="0">
                <a:solidFill>
                  <a:schemeClr val="tx1"/>
                </a:solidFill>
              </a:rPr>
              <a:t>38,32 </a:t>
            </a:r>
            <a:r>
              <a:rPr lang="cs-CZ" b="1" dirty="0">
                <a:solidFill>
                  <a:schemeClr val="tx1"/>
                </a:solidFill>
              </a:rPr>
              <a:t>mil. Kč</a:t>
            </a:r>
          </a:p>
          <a:p>
            <a:r>
              <a:rPr lang="cs-CZ" b="1" dirty="0">
                <a:solidFill>
                  <a:schemeClr val="tx1"/>
                </a:solidFill>
              </a:rPr>
              <a:t>Rozpočet podle klíčových aktivit: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KA1 Řízení projektu					  </a:t>
            </a:r>
            <a:r>
              <a:rPr lang="cs-CZ" dirty="0" smtClean="0">
                <a:solidFill>
                  <a:schemeClr val="tx1"/>
                </a:solidFill>
              </a:rPr>
              <a:t>1,95 </a:t>
            </a:r>
            <a:r>
              <a:rPr lang="cs-CZ" dirty="0">
                <a:solidFill>
                  <a:schemeClr val="tx1"/>
                </a:solidFill>
              </a:rPr>
              <a:t>mil. Kč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KA2 Základní tým					</a:t>
            </a:r>
            <a:r>
              <a:rPr lang="cs-CZ" dirty="0" smtClean="0">
                <a:solidFill>
                  <a:schemeClr val="tx1"/>
                </a:solidFill>
              </a:rPr>
              <a:t>18,93 </a:t>
            </a:r>
            <a:r>
              <a:rPr lang="cs-CZ" dirty="0">
                <a:solidFill>
                  <a:schemeClr val="tx1"/>
                </a:solidFill>
              </a:rPr>
              <a:t>mil. Kč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KA3 Vzdělávání a rozvoj kompetencí			  </a:t>
            </a:r>
            <a:r>
              <a:rPr lang="cs-CZ" dirty="0" smtClean="0">
                <a:solidFill>
                  <a:schemeClr val="tx1"/>
                </a:solidFill>
              </a:rPr>
              <a:t>1,41 </a:t>
            </a:r>
            <a:r>
              <a:rPr lang="cs-CZ" dirty="0">
                <a:solidFill>
                  <a:schemeClr val="tx1"/>
                </a:solidFill>
              </a:rPr>
              <a:t>mil. Kč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KA4 Mapování a analýzy					  </a:t>
            </a:r>
            <a:r>
              <a:rPr lang="cs-CZ" dirty="0" smtClean="0">
                <a:solidFill>
                  <a:schemeClr val="tx1"/>
                </a:solidFill>
              </a:rPr>
              <a:t>3,81 </a:t>
            </a:r>
            <a:r>
              <a:rPr lang="cs-CZ" dirty="0">
                <a:solidFill>
                  <a:schemeClr val="tx1"/>
                </a:solidFill>
              </a:rPr>
              <a:t>mil. Kč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KA6 </a:t>
            </a:r>
            <a:r>
              <a:rPr lang="cs-CZ" dirty="0" err="1">
                <a:solidFill>
                  <a:schemeClr val="tx1"/>
                </a:solidFill>
              </a:rPr>
              <a:t>Twinning</a:t>
            </a:r>
            <a:r>
              <a:rPr lang="cs-CZ" dirty="0">
                <a:solidFill>
                  <a:schemeClr val="tx1"/>
                </a:solidFill>
              </a:rPr>
              <a:t>						  </a:t>
            </a:r>
            <a:r>
              <a:rPr lang="cs-CZ" dirty="0" smtClean="0">
                <a:solidFill>
                  <a:schemeClr val="tx1"/>
                </a:solidFill>
              </a:rPr>
              <a:t>1,16 </a:t>
            </a:r>
            <a:r>
              <a:rPr lang="cs-CZ" dirty="0">
                <a:solidFill>
                  <a:schemeClr val="tx1"/>
                </a:solidFill>
              </a:rPr>
              <a:t>mil. Kč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KA7 Pilotní ověření					  </a:t>
            </a:r>
            <a:r>
              <a:rPr lang="cs-CZ" dirty="0" smtClean="0">
                <a:solidFill>
                  <a:schemeClr val="tx1"/>
                </a:solidFill>
              </a:rPr>
              <a:t>3,78 </a:t>
            </a:r>
            <a:r>
              <a:rPr lang="cs-CZ" dirty="0">
                <a:solidFill>
                  <a:schemeClr val="tx1"/>
                </a:solidFill>
              </a:rPr>
              <a:t>mil. Kč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KA8 Marketingová a komunikační strategie kraje    	  </a:t>
            </a:r>
            <a:r>
              <a:rPr lang="cs-CZ" dirty="0" smtClean="0">
                <a:solidFill>
                  <a:schemeClr val="tx1"/>
                </a:solidFill>
              </a:rPr>
              <a:t>7,28 </a:t>
            </a:r>
            <a:r>
              <a:rPr lang="cs-CZ" dirty="0">
                <a:solidFill>
                  <a:schemeClr val="tx1"/>
                </a:solidFill>
              </a:rPr>
              <a:t>mil. Kč</a:t>
            </a:r>
          </a:p>
        </p:txBody>
      </p:sp>
    </p:spTree>
    <p:extLst>
      <p:ext uri="{BB962C8B-B14F-4D97-AF65-F5344CB8AC3E}">
        <p14:creationId xmlns:p14="http://schemas.microsoft.com/office/powerpoint/2010/main" val="2618937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355B4-3C90-4098-90BA-F460058DA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Postup přípravy a podání žádosti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52317-1FB0-4036-A66D-20CD8FC1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Schválení projektu SA II v KRVVI (26.9.2019)</a:t>
            </a:r>
          </a:p>
          <a:p>
            <a:r>
              <a:rPr lang="cs-CZ" dirty="0">
                <a:solidFill>
                  <a:schemeClr val="tx1"/>
                </a:solidFill>
              </a:rPr>
              <a:t>Schválení v Radě Plzeňského kraje 21.10.2019</a:t>
            </a:r>
          </a:p>
          <a:p>
            <a:r>
              <a:rPr lang="cs-CZ" dirty="0">
                <a:solidFill>
                  <a:schemeClr val="tx1"/>
                </a:solidFill>
              </a:rPr>
              <a:t>Podání žádosti nejpozději do 25.10.2019 (ukončení výzvy 31.10.2019)</a:t>
            </a:r>
          </a:p>
        </p:txBody>
      </p:sp>
    </p:spTree>
    <p:extLst>
      <p:ext uri="{BB962C8B-B14F-4D97-AF65-F5344CB8AC3E}">
        <p14:creationId xmlns:p14="http://schemas.microsoft.com/office/powerpoint/2010/main" val="696013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140980"/>
            <a:ext cx="6999514" cy="3611130"/>
          </a:xfrm>
        </p:spPr>
        <p:txBody>
          <a:bodyPr/>
          <a:lstStyle/>
          <a:p>
            <a:pPr algn="ctr"/>
            <a:r>
              <a:rPr lang="cs-CZ" dirty="0"/>
              <a:t>Děkujeme Vám za pozornost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4078" y="5569527"/>
            <a:ext cx="7273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Jan Naxera	e-mail: naxera@rra-pk.cz</a:t>
            </a:r>
          </a:p>
          <a:p>
            <a:r>
              <a:rPr lang="cs-CZ" dirty="0">
                <a:solidFill>
                  <a:schemeClr val="bg1"/>
                </a:solidFill>
              </a:rPr>
              <a:t>Filip Uhlík		e-mail: uhlik@rra-pk.cz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B1A4E-D2DD-479F-A97B-7BD18197E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Parametry výzvy OPVVV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E1C64-9E4A-4754-90EA-349A75385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07436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/>
                </a:solidFill>
              </a:rPr>
              <a:t>OPVVV – výzva 02_18_055 </a:t>
            </a:r>
            <a:r>
              <a:rPr lang="cs-CZ" dirty="0" err="1">
                <a:solidFill>
                  <a:schemeClr val="tx1"/>
                </a:solidFill>
              </a:rPr>
              <a:t>SmAcc</a:t>
            </a:r>
            <a:r>
              <a:rPr lang="cs-CZ" dirty="0">
                <a:solidFill>
                  <a:schemeClr val="tx1"/>
                </a:solidFill>
              </a:rPr>
              <a:t> II, navazuje na výzvu č. 02_15_004 </a:t>
            </a:r>
            <a:r>
              <a:rPr lang="cs-CZ" dirty="0" err="1">
                <a:solidFill>
                  <a:schemeClr val="tx1"/>
                </a:solidFill>
              </a:rPr>
              <a:t>SmAcc</a:t>
            </a:r>
            <a:r>
              <a:rPr lang="cs-CZ" dirty="0">
                <a:solidFill>
                  <a:schemeClr val="tx1"/>
                </a:solidFill>
              </a:rPr>
              <a:t> I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/>
                </a:solidFill>
              </a:rPr>
              <a:t>Maximální výdaje pro Plzeňský kraj: </a:t>
            </a:r>
            <a:r>
              <a:rPr lang="cs-CZ" b="1" dirty="0">
                <a:solidFill>
                  <a:schemeClr val="tx1"/>
                </a:solidFill>
              </a:rPr>
              <a:t>40 mil. Kč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/>
                </a:solidFill>
              </a:rPr>
              <a:t>Míra podpory: </a:t>
            </a:r>
            <a:r>
              <a:rPr lang="cs-CZ" b="1" dirty="0">
                <a:solidFill>
                  <a:schemeClr val="tx1"/>
                </a:solidFill>
              </a:rPr>
              <a:t>85% -</a:t>
            </a:r>
            <a:r>
              <a:rPr lang="cs-CZ" dirty="0">
                <a:solidFill>
                  <a:schemeClr val="tx1"/>
                </a:solidFill>
              </a:rPr>
              <a:t>ESF, spolufinancování kraj: </a:t>
            </a:r>
            <a:r>
              <a:rPr lang="cs-CZ" b="1" dirty="0">
                <a:solidFill>
                  <a:schemeClr val="tx1"/>
                </a:solidFill>
              </a:rPr>
              <a:t>15%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/>
                </a:solidFill>
              </a:rPr>
              <a:t>Uzávěrka podání žádostí: </a:t>
            </a:r>
            <a:r>
              <a:rPr lang="cs-CZ" b="1" dirty="0">
                <a:solidFill>
                  <a:schemeClr val="tx1"/>
                </a:solidFill>
              </a:rPr>
              <a:t>31. 10. 2019</a:t>
            </a:r>
            <a:r>
              <a:rPr lang="cs-CZ" dirty="0">
                <a:solidFill>
                  <a:schemeClr val="tx1"/>
                </a:solidFill>
              </a:rPr>
              <a:t>, 14:00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/>
                </a:solidFill>
              </a:rPr>
              <a:t>Plánované období realizace projektu: </a:t>
            </a:r>
            <a:r>
              <a:rPr lang="cs-CZ" b="1" dirty="0">
                <a:solidFill>
                  <a:schemeClr val="tx1"/>
                </a:solidFill>
              </a:rPr>
              <a:t>1. 1. 2020 - 31. 12. 2022 </a:t>
            </a:r>
            <a:r>
              <a:rPr lang="cs-CZ" sz="2400" dirty="0">
                <a:solidFill>
                  <a:schemeClr val="tx1"/>
                </a:solidFill>
              </a:rPr>
              <a:t>(36 měsíců)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/>
                </a:solidFill>
              </a:rPr>
              <a:t>Žadatel = Plzeňský kraj, partner = RRA PK</a:t>
            </a:r>
          </a:p>
        </p:txBody>
      </p:sp>
    </p:spTree>
    <p:extLst>
      <p:ext uri="{BB962C8B-B14F-4D97-AF65-F5344CB8AC3E}">
        <p14:creationId xmlns:p14="http://schemas.microsoft.com/office/powerpoint/2010/main" val="132831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8DB4A-2369-4025-B4C4-F14C9166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aktivity </a:t>
            </a:r>
            <a:r>
              <a:rPr lang="cs-CZ" dirty="0" err="1"/>
              <a:t>SmAcc</a:t>
            </a:r>
            <a:r>
              <a:rPr lang="cs-CZ" dirty="0"/>
              <a:t>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05B673-CD56-4ACB-AB8B-D3085DE1F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1"/>
                </a:solidFill>
              </a:rPr>
              <a:t>Řízení projektu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1"/>
                </a:solidFill>
              </a:rPr>
              <a:t>Základní tým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1"/>
                </a:solidFill>
              </a:rPr>
              <a:t>Vzdělávání a rozvoj kompetencí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1"/>
                </a:solidFill>
              </a:rPr>
              <a:t>Mapování a analýzy</a:t>
            </a:r>
          </a:p>
          <a:p>
            <a:pPr>
              <a:lnSpc>
                <a:spcPct val="100000"/>
              </a:lnSpc>
            </a:pPr>
            <a:r>
              <a:rPr lang="cs-CZ" i="1" dirty="0">
                <a:solidFill>
                  <a:srgbClr val="FF0000"/>
                </a:solidFill>
              </a:rPr>
              <a:t>Asistence</a:t>
            </a:r>
          </a:p>
          <a:p>
            <a:pPr>
              <a:lnSpc>
                <a:spcPct val="100000"/>
              </a:lnSpc>
            </a:pPr>
            <a:r>
              <a:rPr lang="cs-CZ" b="1" dirty="0" err="1">
                <a:solidFill>
                  <a:schemeClr val="tx1"/>
                </a:solidFill>
              </a:rPr>
              <a:t>Twinning</a:t>
            </a:r>
            <a:endParaRPr lang="cs-CZ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1"/>
                </a:solidFill>
              </a:rPr>
              <a:t>Pilotní ověření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chemeClr val="tx1"/>
                </a:solidFill>
              </a:rPr>
              <a:t>Marketingová a komunikační strategie kraje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44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C2A73-DD3F-4526-A588-86D88483F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F3CD33-ED5B-4553-8E3E-B8764E411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28" y="1573967"/>
            <a:ext cx="10634272" cy="382930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600" dirty="0">
                <a:solidFill>
                  <a:schemeClr val="tx1"/>
                </a:solidFill>
              </a:rPr>
              <a:t>Jde o činnosti spjaté s managementem projektu, jeho administrací, monitoringem i s povinnou publicitou.</a:t>
            </a:r>
          </a:p>
          <a:p>
            <a:pPr algn="just">
              <a:lnSpc>
                <a:spcPct val="120000"/>
              </a:lnSpc>
            </a:pPr>
            <a:r>
              <a:rPr lang="cs-CZ" sz="3100" b="1" dirty="0">
                <a:solidFill>
                  <a:schemeClr val="tx1"/>
                </a:solidFill>
              </a:rPr>
              <a:t>Management projektu </a:t>
            </a:r>
            <a:r>
              <a:rPr lang="cs-CZ" sz="3100" dirty="0">
                <a:solidFill>
                  <a:schemeClr val="tx1"/>
                </a:solidFill>
              </a:rPr>
              <a:t>- </a:t>
            </a:r>
            <a:r>
              <a:rPr lang="cs-CZ" sz="2600" dirty="0">
                <a:solidFill>
                  <a:schemeClr val="tx1"/>
                </a:solidFill>
              </a:rPr>
              <a:t>řízení celého širšího týmu (pracovníci krajského úřadu a výkonné jednotky). </a:t>
            </a:r>
          </a:p>
          <a:p>
            <a:pPr algn="just">
              <a:lnSpc>
                <a:spcPct val="120000"/>
              </a:lnSpc>
            </a:pPr>
            <a:r>
              <a:rPr lang="cs-CZ" sz="3100" b="1" dirty="0">
                <a:solidFill>
                  <a:schemeClr val="tx1"/>
                </a:solidFill>
              </a:rPr>
              <a:t>Administrace a monitoring projektu  </a:t>
            </a:r>
            <a:r>
              <a:rPr lang="cs-CZ" sz="3100" dirty="0">
                <a:solidFill>
                  <a:schemeClr val="tx1"/>
                </a:solidFill>
              </a:rPr>
              <a:t>- </a:t>
            </a:r>
            <a:r>
              <a:rPr lang="cs-CZ" sz="2600" dirty="0">
                <a:solidFill>
                  <a:schemeClr val="tx1"/>
                </a:solidFill>
              </a:rPr>
              <a:t>komunikace s ŘO, obsluha systému ISKP 2014+, příprava monitorovacích zpráv a žádostí o platbu a administrativní procesy mezi partnery projektu. </a:t>
            </a:r>
          </a:p>
          <a:p>
            <a:pPr algn="just">
              <a:lnSpc>
                <a:spcPct val="120000"/>
              </a:lnSpc>
            </a:pPr>
            <a:r>
              <a:rPr lang="cs-CZ" sz="3100" b="1" dirty="0">
                <a:solidFill>
                  <a:schemeClr val="tx1"/>
                </a:solidFill>
              </a:rPr>
              <a:t>Povinná publicita  </a:t>
            </a:r>
            <a:r>
              <a:rPr lang="cs-CZ" sz="3100" dirty="0">
                <a:solidFill>
                  <a:schemeClr val="tx1"/>
                </a:solidFill>
              </a:rPr>
              <a:t>- </a:t>
            </a:r>
            <a:r>
              <a:rPr lang="cs-CZ" sz="2600" dirty="0">
                <a:solidFill>
                  <a:schemeClr val="tx1"/>
                </a:solidFill>
              </a:rPr>
              <a:t>informování cílových skupin i širší veřejnosti v Plzeňském </a:t>
            </a:r>
            <a:r>
              <a:rPr lang="cs-CZ" sz="2400" dirty="0">
                <a:solidFill>
                  <a:schemeClr val="tx1"/>
                </a:solidFill>
              </a:rPr>
              <a:t>kraji o realizaci projektu. </a:t>
            </a:r>
          </a:p>
        </p:txBody>
      </p:sp>
    </p:spTree>
    <p:extLst>
      <p:ext uri="{BB962C8B-B14F-4D97-AF65-F5344CB8AC3E}">
        <p14:creationId xmlns:p14="http://schemas.microsoft.com/office/powerpoint/2010/main" val="85047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B0FF4-6799-40A3-80BF-3EFA0F5E4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0F4AC-3E5A-400D-B5F8-6F8E1D2A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28" y="1660708"/>
            <a:ext cx="10738181" cy="4961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Koordinace činností směřujících k implementaci krajské RIS3 strategie</a:t>
            </a:r>
          </a:p>
          <a:p>
            <a:pPr lvl="1" algn="just"/>
            <a:r>
              <a:rPr lang="cs-CZ" sz="2200" dirty="0">
                <a:solidFill>
                  <a:schemeClr val="tx1"/>
                </a:solidFill>
              </a:rPr>
              <a:t>Všestranná podpora rozvoje inovačního prostředí v kraji a podpora implementace krajské RIS3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Krajská rada pro výzkum, vývoj a inovace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Inovační odborné platformy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Krajská RIS3 strategie, Akční plán krajské RIS3 strategie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Příprava strategických intervencí pro implementaci Akčního plánu krajské RIS3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Komunikace a předávání informací ve směru ke strukturám národní RIS3</a:t>
            </a:r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sz="2800" b="1" dirty="0">
                <a:solidFill>
                  <a:schemeClr val="tx1"/>
                </a:solidFill>
              </a:rPr>
              <a:t>Hlavní výstupy aktivity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Zajištění činnosti KRVVI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Fungování odborných inovačních platforem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Akční plán krajské RIS3 strategie – pravidelné aktualizace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Strategické intervence koncepčně připravené k realizaci</a:t>
            </a:r>
          </a:p>
          <a:p>
            <a:pPr lvl="1"/>
            <a:endParaRPr lang="cs-CZ" sz="2100" dirty="0">
              <a:latin typeface="+mn-lt"/>
            </a:endParaRPr>
          </a:p>
          <a:p>
            <a:endParaRPr lang="cs-CZ" sz="2100" dirty="0"/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4884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BC4A8-87B2-4D9E-A3A8-F7E3863D9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intervence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C17BC1-1379-4B3C-80D0-214306A3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57" y="1624613"/>
            <a:ext cx="10839781" cy="5420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Infrastruktura </a:t>
            </a:r>
            <a:r>
              <a:rPr lang="cs-CZ" sz="2400" b="1" dirty="0" err="1">
                <a:solidFill>
                  <a:schemeClr val="tx1"/>
                </a:solidFill>
              </a:rPr>
              <a:t>VaVaI</a:t>
            </a:r>
            <a:endParaRPr lang="cs-CZ" sz="2400" b="1" dirty="0">
              <a:solidFill>
                <a:schemeClr val="tx1"/>
              </a:solidFill>
            </a:endParaRP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podpora přípravy projektů na budování nové infrastruktury pro intenzivnější spolupráci VO a podniků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Internacionalizace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koordinace a budování kapacit ke zlepšení podmínek pro mezinárodní spolupráci v oblastech </a:t>
            </a:r>
            <a:r>
              <a:rPr lang="cs-CZ" sz="2000" dirty="0" err="1">
                <a:solidFill>
                  <a:schemeClr val="tx1"/>
                </a:solidFill>
              </a:rPr>
              <a:t>VaVaI</a:t>
            </a:r>
            <a:endParaRPr lang="cs-CZ" sz="20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cs-CZ" sz="2400" b="1" dirty="0">
                <a:solidFill>
                  <a:schemeClr val="tx1"/>
                </a:solidFill>
              </a:rPr>
              <a:t>Inkubace firem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podpora vzniku nových firem, startupů působících v oborech s vysokou přidanou hodnotou a jejich následný rozvoj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2400" b="1" dirty="0">
                <a:solidFill>
                  <a:schemeClr val="tx1"/>
                </a:solidFill>
              </a:rPr>
              <a:t>Akcelerace firem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aktivity zaměřené na stávající firmy působící zejména v oborech s vyšší přidanou hodnotou a jejich následný rozvoj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2400" b="1" dirty="0">
                <a:solidFill>
                  <a:schemeClr val="tx1"/>
                </a:solidFill>
              </a:rPr>
              <a:t>Vzdělávání</a:t>
            </a:r>
            <a:r>
              <a:rPr lang="cs-CZ" sz="2000" b="1" dirty="0">
                <a:solidFill>
                  <a:schemeClr val="tx1"/>
                </a:solidFill>
              </a:rPr>
              <a:t> pro 21. století a rozvoj talentů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aktivity zaměřené na všestrannou, koordinovanou a dlouhodobou podporu </a:t>
            </a:r>
          </a:p>
          <a:p>
            <a:pPr marL="457200" lvl="1" indent="0" algn="just">
              <a:buNone/>
            </a:pPr>
            <a:r>
              <a:rPr lang="cs-CZ" sz="2000" dirty="0">
                <a:solidFill>
                  <a:schemeClr val="tx1"/>
                </a:solidFill>
              </a:rPr>
              <a:t>talentů a zkvalitnění přípravy budoucích učitelů</a:t>
            </a:r>
          </a:p>
          <a:p>
            <a:pPr lvl="1" algn="just"/>
            <a:endParaRPr lang="cs-CZ" sz="1800" dirty="0">
              <a:solidFill>
                <a:schemeClr val="tx1"/>
              </a:solidFill>
            </a:endParaRPr>
          </a:p>
          <a:p>
            <a:pPr lvl="1" algn="just"/>
            <a:endParaRPr lang="cs-CZ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07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64E7B-6D52-4A3B-B6C4-01C5F6787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Specializace – inovační odborné platformy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833054-DB2D-4961-812F-115E66A9B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V projektu je počítáno s činností a rozvojem aktivit odborných inovačních platforem vzešlých z </a:t>
            </a:r>
            <a:r>
              <a:rPr lang="cs-CZ" altLang="cs-CZ" sz="2400" dirty="0" err="1">
                <a:solidFill>
                  <a:schemeClr val="tx1"/>
                </a:solidFill>
              </a:rPr>
              <a:t>SmAcc</a:t>
            </a:r>
            <a:r>
              <a:rPr lang="cs-CZ" altLang="cs-CZ" sz="2400" dirty="0">
                <a:solidFill>
                  <a:schemeClr val="tx1"/>
                </a:solidFill>
              </a:rPr>
              <a:t> I:</a:t>
            </a:r>
          </a:p>
          <a:p>
            <a:pPr marL="514350" indent="-514350" algn="just" fontAlgn="base">
              <a:spcAft>
                <a:spcPct val="0"/>
              </a:spcAft>
              <a:buFont typeface="+mj-lt"/>
              <a:buAutoNum type="arabicPeriod"/>
            </a:pPr>
            <a:r>
              <a:rPr lang="cs-CZ" altLang="cs-CZ" b="1" dirty="0">
                <a:solidFill>
                  <a:schemeClr val="tx1"/>
                </a:solidFill>
              </a:rPr>
              <a:t>Nové materiály </a:t>
            </a:r>
            <a:r>
              <a:rPr lang="cs-CZ" altLang="cs-CZ" sz="2400" dirty="0">
                <a:solidFill>
                  <a:schemeClr val="tx1"/>
                </a:solidFill>
              </a:rPr>
              <a:t>(materiály s pokročilými vlastnostmi, pro aditivní technologie+ speciální oceli)</a:t>
            </a:r>
          </a:p>
          <a:p>
            <a:pPr marL="514350" indent="-514350" algn="just" fontAlgn="base">
              <a:spcAft>
                <a:spcPct val="0"/>
              </a:spcAft>
              <a:buFont typeface="+mj-lt"/>
              <a:buAutoNum type="arabicPeriod"/>
            </a:pPr>
            <a:r>
              <a:rPr lang="cs-CZ" altLang="cs-CZ" b="1" dirty="0">
                <a:solidFill>
                  <a:schemeClr val="tx1"/>
                </a:solidFill>
              </a:rPr>
              <a:t>Inteligentní výrobní systémy </a:t>
            </a:r>
            <a:r>
              <a:rPr lang="cs-CZ" altLang="cs-CZ" sz="2400" dirty="0">
                <a:solidFill>
                  <a:schemeClr val="tx1"/>
                </a:solidFill>
              </a:rPr>
              <a:t>(senzorika, umělá inteligence – modely řízení, trendy, predikce, big data, strojové učení)</a:t>
            </a:r>
          </a:p>
          <a:p>
            <a:pPr marL="514350" indent="-514350" algn="just" fontAlgn="base">
              <a:spcAft>
                <a:spcPct val="0"/>
              </a:spcAft>
              <a:buFont typeface="+mj-lt"/>
              <a:buAutoNum type="arabicPeriod"/>
            </a:pPr>
            <a:r>
              <a:rPr lang="cs-CZ" altLang="cs-CZ" b="1" dirty="0">
                <a:solidFill>
                  <a:schemeClr val="tx1"/>
                </a:solidFill>
              </a:rPr>
              <a:t>Chytrá mobilita </a:t>
            </a:r>
            <a:r>
              <a:rPr lang="cs-CZ" altLang="cs-CZ" sz="2400" dirty="0">
                <a:solidFill>
                  <a:schemeClr val="tx1"/>
                </a:solidFill>
              </a:rPr>
              <a:t>(elektrické pohody, doplňování energie/nabíjení, informační technologie pro mobilitu, kyberbezpečnost)</a:t>
            </a:r>
          </a:p>
          <a:p>
            <a:pPr marL="514350" indent="-514350" algn="just" fontAlgn="base">
              <a:spcAft>
                <a:spcPct val="0"/>
              </a:spcAft>
              <a:buFont typeface="+mj-lt"/>
              <a:buAutoNum type="arabicPeriod"/>
            </a:pPr>
            <a:r>
              <a:rPr lang="cs-CZ" altLang="cs-CZ" b="1" dirty="0">
                <a:solidFill>
                  <a:schemeClr val="tx1"/>
                </a:solidFill>
              </a:rPr>
              <a:t>Biomedicína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3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77783-3A69-4526-9A64-7D3EA2D2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rozvoj kompetencí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301B38-3AD9-424D-AF64-C790E5859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600" dirty="0">
                <a:solidFill>
                  <a:schemeClr val="tx1"/>
                </a:solidFill>
              </a:rPr>
              <a:t>Cílem aktivity je poskytnout odbornému týmu, klíčovým partnerům a dalším pracovníkům významným pro implementaci RIS3 Strategie možnost vzdělávání 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Jazykové vzdělávání (tým RIS)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Odborné vzdělávání (tým RIS, KRVVI, platformy) </a:t>
            </a:r>
          </a:p>
        </p:txBody>
      </p:sp>
    </p:spTree>
    <p:extLst>
      <p:ext uri="{BB962C8B-B14F-4D97-AF65-F5344CB8AC3E}">
        <p14:creationId xmlns:p14="http://schemas.microsoft.com/office/powerpoint/2010/main" val="190156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42DD9-94AA-4B8D-91D4-5AEAB1CBE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Mapování a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8EF9B4-410B-47D4-80C1-C51B3625E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600" dirty="0">
                <a:solidFill>
                  <a:schemeClr val="tx1"/>
                </a:solidFill>
              </a:rPr>
              <a:t>Cílem aktivity je monitorovat, analyzovat a vyhodnocovat změny v inovačním ekosystému kraje a zjišťovat jeho potřeby a příležitosti k rozvoji. </a:t>
            </a:r>
          </a:p>
          <a:p>
            <a:pPr algn="just"/>
            <a:r>
              <a:rPr lang="cs-CZ" sz="2600" dirty="0">
                <a:solidFill>
                  <a:schemeClr val="tx1"/>
                </a:solidFill>
              </a:rPr>
              <a:t>Sběr primárních i sekundárních dat, jejich systematické třídění, podrobná analýza a vyhodnocování. </a:t>
            </a:r>
          </a:p>
          <a:p>
            <a:pPr algn="just"/>
            <a:r>
              <a:rPr lang="cs-CZ" sz="2600" dirty="0">
                <a:solidFill>
                  <a:schemeClr val="tx1"/>
                </a:solidFill>
              </a:rPr>
              <a:t>Výstupy této aktivity poslouží jako podklady pro činnosti odborného týmu v dalších klíčových aktivitách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Výstupy aktivity:</a:t>
            </a:r>
          </a:p>
          <a:p>
            <a:pPr lvl="1" algn="just"/>
            <a:r>
              <a:rPr lang="cs-CZ" sz="2600" dirty="0">
                <a:solidFill>
                  <a:schemeClr val="tx1"/>
                </a:solidFill>
              </a:rPr>
              <a:t>Soubor analýz pro aktualizaci RIS3 strategie</a:t>
            </a:r>
          </a:p>
          <a:p>
            <a:pPr lvl="1" algn="just"/>
            <a:r>
              <a:rPr lang="cs-CZ" sz="2600" dirty="0">
                <a:solidFill>
                  <a:schemeClr val="tx1"/>
                </a:solidFill>
              </a:rPr>
              <a:t>Soubor rozhovorů terénních pracovníků</a:t>
            </a:r>
          </a:p>
          <a:p>
            <a:pPr lvl="1" algn="just"/>
            <a:r>
              <a:rPr lang="cs-CZ" sz="2600" dirty="0">
                <a:solidFill>
                  <a:schemeClr val="tx1"/>
                </a:solidFill>
              </a:rPr>
              <a:t>Analytické články</a:t>
            </a:r>
          </a:p>
          <a:p>
            <a:pPr lvl="1" algn="just"/>
            <a:r>
              <a:rPr lang="cs-CZ" sz="2600" dirty="0">
                <a:solidFill>
                  <a:schemeClr val="tx1"/>
                </a:solidFill>
              </a:rPr>
              <a:t>Analytické prezentace</a:t>
            </a:r>
          </a:p>
          <a:p>
            <a:pPr lvl="1" algn="just"/>
            <a:r>
              <a:rPr lang="cs-CZ" sz="2600" dirty="0">
                <a:solidFill>
                  <a:schemeClr val="tx1"/>
                </a:solidFill>
              </a:rPr>
              <a:t>Shrnující analytické poznatky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0789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17276</TotalTime>
  <Words>784</Words>
  <Application>Microsoft Office PowerPoint</Application>
  <PresentationFormat>Širokoúhlá obrazovka</PresentationFormat>
  <Paragraphs>194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bold</vt:lpstr>
      <vt:lpstr>Calibri Light</vt:lpstr>
      <vt:lpstr>Motiv Office</vt:lpstr>
      <vt:lpstr>SMART AKCELERÁTOR  Plzeňského kraje II    </vt:lpstr>
      <vt:lpstr>Parametry výzvy OPVVV </vt:lpstr>
      <vt:lpstr>Klíčové aktivity SmAcc II</vt:lpstr>
      <vt:lpstr>Řízení projektu</vt:lpstr>
      <vt:lpstr>Základní tým</vt:lpstr>
      <vt:lpstr>Strategické intervence I</vt:lpstr>
      <vt:lpstr>Specializace – inovační odborné platformy</vt:lpstr>
      <vt:lpstr>Vzdělávání a rozvoj kompetencí</vt:lpstr>
      <vt:lpstr>Mapování a analýzy</vt:lpstr>
      <vt:lpstr>Twinning</vt:lpstr>
      <vt:lpstr>Pilotní ověření</vt:lpstr>
      <vt:lpstr>Pilotní ověření - inkubace</vt:lpstr>
      <vt:lpstr>Pilotní ověření – akcelerace (Platinn)</vt:lpstr>
      <vt:lpstr>Marketingová a komunikační strategie kraje</vt:lpstr>
      <vt:lpstr>Hlavní úspěchy projektu SmAcc I</vt:lpstr>
      <vt:lpstr>Návaznost SmAcc II na realizaci SmAcc I</vt:lpstr>
      <vt:lpstr>Rozpočet projektu</vt:lpstr>
      <vt:lpstr>Postup přípravy a podání žádosti</vt:lpstr>
      <vt:lpstr>Děkujeme Vám za pozornost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Beneš</dc:creator>
  <cp:lastModifiedBy>Ježková Petra</cp:lastModifiedBy>
  <cp:revision>556</cp:revision>
  <cp:lastPrinted>2019-09-16T15:25:28Z</cp:lastPrinted>
  <dcterms:created xsi:type="dcterms:W3CDTF">2017-09-27T14:17:49Z</dcterms:created>
  <dcterms:modified xsi:type="dcterms:W3CDTF">2019-09-24T12:52:55Z</dcterms:modified>
</cp:coreProperties>
</file>