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5" r:id="rId3"/>
    <p:sldId id="345" r:id="rId4"/>
    <p:sldId id="357" r:id="rId5"/>
    <p:sldId id="349" r:id="rId6"/>
    <p:sldId id="265" r:id="rId7"/>
    <p:sldId id="360" r:id="rId8"/>
    <p:sldId id="350" r:id="rId9"/>
    <p:sldId id="266" r:id="rId10"/>
    <p:sldId id="358" r:id="rId11"/>
    <p:sldId id="359" r:id="rId12"/>
    <p:sldId id="348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7" d="100"/>
          <a:sy n="67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9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Záhlaví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822548-E79E-46AC-B8DC-4382670794A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11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Záhlaví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822548-E79E-46AC-B8DC-4382670794A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231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Záhlaví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822548-E79E-46AC-B8DC-4382670794A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543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5741F-0C56-43CE-ADEE-22895F24BDA6}" type="datetime1">
              <a:rPr lang="cs-CZ"/>
              <a:pPr/>
              <a:t>16.11.2022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D4206-D891-4C7D-B171-C204B5F6C4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38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1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chrance.cz/es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youtube.com/playlist?list=PLWNv_IxgJdEKvV9-ZYu7VTxvc1SjDRb2i" TargetMode="External"/><Relationship Id="rId4" Type="http://schemas.openxmlformats.org/officeDocument/2006/relationships/hyperlink" Target="https://www.ochrance.cz/letaky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odk2/clanek/metodicke-materialy-k-zakonnym-zmocnenim-pro-vydavani-obecne-zavaznych-vyhlasek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mailto:dozorpm@mvcr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MÍSTNÍ POPLATKY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Seminář pro nově zvolené představitele obcí listopad 2022</a:t>
            </a:r>
            <a:endParaRPr lang="cs-CZ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</a:rPr>
              <a:t/>
            </a:r>
            <a:br>
              <a:rPr lang="cs-CZ" sz="3200" dirty="0">
                <a:solidFill>
                  <a:srgbClr val="00B050"/>
                </a:solidFill>
              </a:rPr>
            </a:br>
            <a:r>
              <a:rPr lang="cs-CZ" sz="3200" b="1" dirty="0" smtClean="0">
                <a:solidFill>
                  <a:srgbClr val="00B050"/>
                </a:solidFill>
              </a:rPr>
              <a:t>Informace ke správě místních </a:t>
            </a:r>
            <a:r>
              <a:rPr lang="cs-CZ" sz="3200" b="1" dirty="0">
                <a:solidFill>
                  <a:srgbClr val="00B050"/>
                </a:solidFill>
              </a:rPr>
              <a:t>poplatků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304800" y="1854225"/>
            <a:ext cx="8174183" cy="4502125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457200" lvl="2" indent="-457200">
              <a:spcBef>
                <a:spcPts val="1000"/>
              </a:spcBef>
            </a:pPr>
            <a:r>
              <a:rPr lang="cs-CZ" sz="2400" dirty="0"/>
              <a:t>Metodiky, stanoviska, aktuální informace MF </a:t>
            </a:r>
            <a:r>
              <a:rPr lang="cs-CZ" b="1" dirty="0" smtClean="0"/>
              <a:t>→ </a:t>
            </a: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</a:rPr>
              <a:t>https://www.mfcr.cz/cs/verejny-sektor/dane/mistni-spravni-a-soudni-poplatky </a:t>
            </a:r>
          </a:p>
          <a:p>
            <a:pPr marL="0" indent="0">
              <a:buNone/>
            </a:pPr>
            <a:endParaRPr lang="cs-CZ" dirty="0" smtClean="0"/>
          </a:p>
          <a:p>
            <a:pPr marL="457200" lvl="2" indent="-457200">
              <a:spcBef>
                <a:spcPts val="1000"/>
              </a:spcBef>
            </a:pPr>
            <a:r>
              <a:rPr lang="cs-CZ" sz="2400" dirty="0" smtClean="0"/>
              <a:t>Plzeňský kraj, místní poplatky </a:t>
            </a:r>
            <a:r>
              <a:rPr lang="it-IT" dirty="0"/>
              <a:t>→ </a:t>
            </a:r>
            <a:r>
              <a:rPr lang="cs-CZ" sz="2800" b="1" u="sng" dirty="0">
                <a:solidFill>
                  <a:schemeClr val="accent1">
                    <a:lumMod val="75000"/>
                  </a:schemeClr>
                </a:solidFill>
              </a:rPr>
              <a:t>https://www.plzensky-kraj.cz/mistni-poplatky </a:t>
            </a:r>
          </a:p>
          <a:p>
            <a:pPr marL="457200" lvl="1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665018" cy="392606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83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81073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</a:rPr>
              <a:t/>
            </a:r>
            <a:br>
              <a:rPr lang="cs-CZ" sz="3200" dirty="0">
                <a:solidFill>
                  <a:srgbClr val="00B050"/>
                </a:solidFill>
              </a:rPr>
            </a:br>
            <a:r>
              <a:rPr lang="cs-CZ" sz="3200" b="1" dirty="0" smtClean="0">
                <a:solidFill>
                  <a:srgbClr val="00B050"/>
                </a:solidFill>
              </a:rPr>
              <a:t>Informace ke správě místních </a:t>
            </a:r>
            <a:r>
              <a:rPr lang="cs-CZ" sz="3200" b="1" dirty="0">
                <a:solidFill>
                  <a:srgbClr val="00B050"/>
                </a:solidFill>
              </a:rPr>
              <a:t>poplatků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684069" y="1551709"/>
            <a:ext cx="7794914" cy="4804641"/>
          </a:xfrm>
        </p:spPr>
        <p:txBody>
          <a:bodyPr>
            <a:normAutofit/>
          </a:bodyPr>
          <a:lstStyle/>
          <a:p>
            <a:r>
              <a:rPr lang="cs-CZ" dirty="0" smtClean="0"/>
              <a:t>Veřejný ochránce práv</a:t>
            </a:r>
            <a:r>
              <a:rPr lang="it-IT" dirty="0"/>
              <a:t> </a:t>
            </a:r>
            <a:r>
              <a:rPr lang="it-IT" dirty="0" smtClean="0"/>
              <a:t>→</a:t>
            </a:r>
            <a:r>
              <a:rPr lang="cs-CZ" dirty="0" smtClean="0"/>
              <a:t> 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https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://www.ochrance.cz/ </a:t>
            </a:r>
            <a:endParaRPr lang="cs-CZ" dirty="0"/>
          </a:p>
          <a:p>
            <a:r>
              <a:rPr lang="cs-CZ" dirty="0" smtClean="0"/>
              <a:t>S</a:t>
            </a:r>
            <a:r>
              <a:rPr lang="it-IT" dirty="0"/>
              <a:t>tanoviska </a:t>
            </a:r>
            <a:r>
              <a:rPr lang="cs-CZ" dirty="0"/>
              <a:t>Veřejného ochránce práv</a:t>
            </a:r>
            <a:r>
              <a:rPr lang="it-IT" dirty="0"/>
              <a:t> →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Evidence stanovisek ombudsmana (ESO) | Ombudsman (ochrance.cz)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Letáky</a:t>
            </a:r>
            <a:r>
              <a:rPr lang="it-IT" dirty="0" smtClean="0"/>
              <a:t> </a:t>
            </a:r>
            <a:r>
              <a:rPr lang="cs-CZ" dirty="0"/>
              <a:t>Veřejného ochránce práv</a:t>
            </a:r>
            <a:r>
              <a:rPr lang="it-IT" dirty="0"/>
              <a:t> →</a:t>
            </a:r>
            <a:r>
              <a:rPr lang="it-IT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Nevím si rady se svou životní situací | Ombudsman (ochrance.cz)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/>
              <a:t>Na kávu s ombudsmanem </a:t>
            </a:r>
            <a:r>
              <a:rPr lang="it-IT" dirty="0" smtClean="0"/>
              <a:t>→</a:t>
            </a:r>
            <a:r>
              <a:rPr lang="cs-CZ" dirty="0" smtClean="0"/>
              <a:t> </a:t>
            </a:r>
            <a:r>
              <a:rPr lang="pt-BR" b="1" u="sng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(</a:t>
            </a:r>
            <a:r>
              <a:rPr lang="pt-BR" b="1" u="sng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904) Na kávu s ombudsmanem - YouTube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665018" cy="392606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9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8033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rgbClr val="00B050"/>
                </a:solidFill>
              </a:rPr>
              <a:t/>
            </a:r>
            <a:br>
              <a:rPr lang="cs-CZ" sz="3200" b="1" dirty="0" smtClean="0">
                <a:solidFill>
                  <a:srgbClr val="00B050"/>
                </a:solidFill>
              </a:rPr>
            </a:b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845126" y="803564"/>
            <a:ext cx="8049491" cy="4627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cs-CZ" sz="3500" b="1" dirty="0" smtClean="0">
                <a:solidFill>
                  <a:srgbClr val="00B050"/>
                </a:solidFill>
              </a:rPr>
              <a:t>DĚKUJI ZA POZORNOST</a:t>
            </a:r>
          </a:p>
          <a:p>
            <a:pPr marL="0" indent="0" algn="ctr">
              <a:lnSpc>
                <a:spcPct val="110000"/>
              </a:lnSpc>
              <a:buNone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Mgr. Irena Sinkulová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pověřena zastupováním vedoucí oddělení ekonomických analýz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b="1" dirty="0">
                <a:solidFill>
                  <a:schemeClr val="accent1">
                    <a:lumMod val="75000"/>
                  </a:schemeClr>
                </a:solidFill>
              </a:rPr>
              <a:t>Odbor </a:t>
            </a:r>
            <a:r>
              <a:rPr lang="cs-CZ" sz="2200" b="1" dirty="0" smtClean="0">
                <a:solidFill>
                  <a:schemeClr val="accent1">
                    <a:lumMod val="75000"/>
                  </a:schemeClr>
                </a:solidFill>
              </a:rPr>
              <a:t>ekonomický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2200" b="1" dirty="0" smtClean="0">
                <a:solidFill>
                  <a:schemeClr val="accent1">
                    <a:lumMod val="75000"/>
                  </a:schemeClr>
                </a:solidFill>
              </a:rPr>
              <a:t>irena.sinkulova@plzensky-kraj.cz</a:t>
            </a:r>
            <a:endParaRPr lang="cs-CZ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cs-CZ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568036" cy="3926061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99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279496"/>
            <a:ext cx="8229600" cy="64628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rgbClr val="00B050"/>
                </a:solidFill>
              </a:rPr>
              <a:t>Zavedení místních poplatků</a:t>
            </a:r>
            <a:br>
              <a:rPr lang="cs-CZ" sz="3200" b="1" dirty="0" smtClean="0">
                <a:solidFill>
                  <a:srgbClr val="00B050"/>
                </a:solidFill>
              </a:rPr>
            </a:b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845127" y="1634837"/>
            <a:ext cx="7342910" cy="379614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ístní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poplatky zavádí obec OBECNĚ ZÁVAZNOU VYHLÁŠKOU = </a:t>
            </a:r>
            <a:r>
              <a:rPr lang="cs-CZ" sz="2400" dirty="0" err="1">
                <a:solidFill>
                  <a:schemeClr val="accent1">
                    <a:lumMod val="75000"/>
                  </a:schemeClr>
                </a:solidFill>
              </a:rPr>
              <a:t>ust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. § 14 odst.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2 ZMP</a:t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cs-CZ" sz="2400" b="1" dirty="0">
                <a:solidFill>
                  <a:schemeClr val="accent1">
                    <a:lumMod val="75000"/>
                  </a:schemeClr>
                </a:solidFill>
              </a:rPr>
              <a:t>SAMOSTATNÁ PŮSOBNOST </a:t>
            </a: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OBCE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</a:rPr>
              <a:t>Dozorovým orgánem                                           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Oddělení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dozoru Plzeň – Karlovy Vary,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Odbor </a:t>
            </a: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veřejné správy, dozoru a kontroly Ministerstva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vnitra</a:t>
            </a: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568036" cy="3926061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6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81741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rgbClr val="00B050"/>
                </a:solidFill>
              </a:rPr>
              <a:t>Správa místních poplatků</a:t>
            </a:r>
            <a:br>
              <a:rPr lang="cs-CZ" sz="3200" b="1" dirty="0" smtClean="0">
                <a:solidFill>
                  <a:srgbClr val="00B050"/>
                </a:solidFill>
              </a:rPr>
            </a:b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845127" y="1634837"/>
            <a:ext cx="7342910" cy="37961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práva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místních poplatků = </a:t>
            </a:r>
            <a:r>
              <a:rPr lang="cs-CZ" sz="2600" dirty="0" err="1">
                <a:solidFill>
                  <a:schemeClr val="accent1">
                    <a:lumMod val="75000"/>
                  </a:schemeClr>
                </a:solidFill>
              </a:rPr>
              <a:t>ust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. § 15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ZMP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Správcem poplatku je obecní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úřad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Správa poplatku je výkonem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PŘENESENÉ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PŮSOBNOSTI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OBCE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Nadřízeným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a odvolacím orgánem                              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Krajský úřad Plzeňského kraje, odbor ekonomický, oddělení ekonomických analýz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(metodika, kontrola výkonu přenesené působnosti)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568036" cy="3926061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33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24690"/>
            <a:ext cx="8229600" cy="15932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/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>ZAVEDENÍ A SPRÁVA</a:t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>MÍSTNÍCH POPLATKŮ (MP)</a:t>
            </a:r>
            <a:endParaRPr lang="cs-CZ" dirty="0">
              <a:solidFill>
                <a:srgbClr val="00B050"/>
              </a:solidFill>
            </a:endParaRP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23053251"/>
              </p:ext>
            </p:extLst>
          </p:nvPr>
        </p:nvGraphicFramePr>
        <p:xfrm>
          <a:off x="628650" y="2052639"/>
          <a:ext cx="7678738" cy="448056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839369">
                  <a:extLst>
                    <a:ext uri="{9D8B030D-6E8A-4147-A177-3AD203B41FA5}">
                      <a16:colId xmlns:a16="http://schemas.microsoft.com/office/drawing/2014/main" val="293846070"/>
                    </a:ext>
                  </a:extLst>
                </a:gridCol>
                <a:gridCol w="3839369">
                  <a:extLst>
                    <a:ext uri="{9D8B030D-6E8A-4147-A177-3AD203B41FA5}">
                      <a16:colId xmlns:a16="http://schemas.microsoft.com/office/drawing/2014/main" val="1433301167"/>
                    </a:ext>
                  </a:extLst>
                </a:gridCol>
              </a:tblGrid>
              <a:tr h="1220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ČINNOST:</a:t>
                      </a:r>
                    </a:p>
                    <a:p>
                      <a:pPr marL="0" algn="ctr" defTabSz="914400" rtl="0" eaLnBrk="1" latinLnBrk="0" hangingPunct="1"/>
                      <a:endParaRPr lang="cs-CZ" sz="3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cs-CZ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ZAVEDENÍ MP</a:t>
                      </a:r>
                      <a:endParaRPr lang="cs-CZ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ČINNOST:</a:t>
                      </a:r>
                    </a:p>
                    <a:p>
                      <a:pPr marL="0" algn="l" defTabSz="914400" rtl="0" eaLnBrk="1" latinLnBrk="0" hangingPunct="1"/>
                      <a:endParaRPr lang="cs-CZ" sz="2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cs-CZ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SPRÁVA MP</a:t>
                      </a:r>
                      <a:endParaRPr lang="cs-CZ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556012"/>
                  </a:ext>
                </a:extLst>
              </a:tr>
              <a:tr h="1026507">
                <a:tc>
                  <a:txBody>
                    <a:bodyPr/>
                    <a:lstStyle/>
                    <a:p>
                      <a:r>
                        <a:rPr lang="cs-CZ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PŮSOBNOST:</a:t>
                      </a:r>
                      <a:r>
                        <a:rPr lang="cs-CZ" baseline="0" dirty="0" smtClean="0"/>
                        <a:t>  </a:t>
                      </a:r>
                    </a:p>
                    <a:p>
                      <a:endParaRPr lang="cs-CZ" baseline="0" dirty="0" smtClean="0"/>
                    </a:p>
                    <a:p>
                      <a:pPr algn="ctr"/>
                      <a:r>
                        <a:rPr lang="cs-CZ" sz="3200" b="1" dirty="0" smtClean="0">
                          <a:solidFill>
                            <a:srgbClr val="FF0000"/>
                          </a:solidFill>
                        </a:rPr>
                        <a:t>SAMOSTATNÁ</a:t>
                      </a:r>
                      <a:endParaRPr lang="cs-CZ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PŮSOBNOST: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pPr marL="0" algn="ctr" defTabSz="914400" rtl="0" eaLnBrk="1" latinLnBrk="0" hangingPunct="1"/>
                      <a:r>
                        <a:rPr lang="cs-CZ" sz="3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PŘENESENÁ</a:t>
                      </a:r>
                      <a:endParaRPr lang="cs-CZ" sz="3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633430"/>
                  </a:ext>
                </a:extLst>
              </a:tr>
              <a:tr h="18310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KONÁ:</a:t>
                      </a:r>
                    </a:p>
                    <a:p>
                      <a:pPr algn="ctr"/>
                      <a:endParaRPr lang="cs-CZ" sz="3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cs-CZ" sz="4400" b="1" dirty="0" smtClean="0">
                          <a:solidFill>
                            <a:srgbClr val="FF0000"/>
                          </a:solidFill>
                        </a:rPr>
                        <a:t>OBEC</a:t>
                      </a:r>
                    </a:p>
                    <a:p>
                      <a:pPr algn="ctr"/>
                      <a:endParaRPr lang="cs-CZ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KONÁ:</a:t>
                      </a:r>
                    </a:p>
                    <a:p>
                      <a:pPr marL="0" algn="ctr" defTabSz="914400" rtl="0" eaLnBrk="1" latinLnBrk="0" hangingPunct="1"/>
                      <a:endParaRPr lang="cs-CZ" sz="32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cs-CZ" sz="4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OBECNÍ ÚŘAD</a:t>
                      </a:r>
                      <a:endParaRPr lang="cs-CZ" sz="44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3659762"/>
                  </a:ext>
                </a:extLst>
              </a:tr>
            </a:tbl>
          </a:graphicData>
        </a:graphic>
      </p:graphicFrame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799" y="2204864"/>
            <a:ext cx="45719" cy="392606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28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01138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rgbClr val="00B050"/>
                </a:solidFill>
              </a:rPr>
              <a:t>Právní rámec</a:t>
            </a:r>
            <a:br>
              <a:rPr lang="cs-CZ" sz="3200" b="1" dirty="0" smtClean="0">
                <a:solidFill>
                  <a:srgbClr val="00B050"/>
                </a:solidFill>
              </a:rPr>
            </a:br>
            <a:r>
              <a:rPr lang="cs-CZ" sz="3200" b="1" dirty="0" smtClean="0">
                <a:solidFill>
                  <a:srgbClr val="00B050"/>
                </a:solidFill>
              </a:rPr>
              <a:t> správy místních poplatků</a:t>
            </a:r>
            <a:br>
              <a:rPr lang="cs-CZ" sz="3200" b="1" dirty="0" smtClean="0">
                <a:solidFill>
                  <a:srgbClr val="00B050"/>
                </a:solidFill>
              </a:rPr>
            </a:b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845127" y="2410691"/>
            <a:ext cx="7342910" cy="302029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Základní právní předpisy</a:t>
            </a:r>
          </a:p>
          <a:p>
            <a:pPr marL="0" indent="0">
              <a:lnSpc>
                <a:spcPct val="110000"/>
              </a:lnSpc>
              <a:buNone/>
            </a:pPr>
            <a:endParaRPr lang="cs-CZ" sz="26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zákon č. 565/1990 Sb.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místních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poplatcích, </a:t>
            </a:r>
            <a:b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ve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znění pozdějších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předpisů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(ZMP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zákon č. 280/2009 Sb.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daňový řád,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ve znění pozdějších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předpisů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(DŘ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) (subsidiárně)</a:t>
            </a: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568036" cy="3926061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24691"/>
            <a:ext cx="8229600" cy="103909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/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b="1" dirty="0">
                <a:solidFill>
                  <a:srgbClr val="00B050"/>
                </a:solidFill>
              </a:rPr>
              <a:t>Místní poplatky 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628649" y="1163784"/>
            <a:ext cx="7679327" cy="55576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Dle ustanovení </a:t>
            </a:r>
            <a:r>
              <a:rPr lang="cs-CZ" sz="2000" b="1" dirty="0" smtClean="0">
                <a:solidFill>
                  <a:srgbClr val="0070C0"/>
                </a:solidFill>
              </a:rPr>
              <a:t>§ 1 </a:t>
            </a:r>
            <a:r>
              <a:rPr lang="cs-CZ" sz="2000" b="1" dirty="0">
                <a:solidFill>
                  <a:srgbClr val="0070C0"/>
                </a:solidFill>
              </a:rPr>
              <a:t>zákona č. 565/1990 Sb., </a:t>
            </a:r>
            <a:r>
              <a:rPr lang="cs-CZ" sz="2000" dirty="0">
                <a:solidFill>
                  <a:srgbClr val="0070C0"/>
                </a:solidFill>
              </a:rPr>
              <a:t>o místních poplatcích, ve znění pozdějších předpisů, mohou obce obecně závaznou vyhláškou zavést tyto místní </a:t>
            </a:r>
            <a:r>
              <a:rPr lang="cs-CZ" sz="2000" dirty="0" smtClean="0">
                <a:solidFill>
                  <a:srgbClr val="0070C0"/>
                </a:solidFill>
              </a:rPr>
              <a:t>poplatky – </a:t>
            </a:r>
            <a:r>
              <a:rPr lang="cs-CZ" sz="2000" b="1" u="sng" dirty="0" smtClean="0">
                <a:solidFill>
                  <a:srgbClr val="0070C0"/>
                </a:solidFill>
              </a:rPr>
              <a:t>taxativní výčet</a:t>
            </a:r>
            <a:r>
              <a:rPr lang="cs-CZ" sz="2000" dirty="0" smtClean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a) poplatek ze psů,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dirty="0">
                <a:solidFill>
                  <a:srgbClr val="0070C0"/>
                </a:solidFill>
              </a:rPr>
              <a:t>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b) poplatek z pobytu,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c) poplatek za užívání veřejného prostranství,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d) poplatek ze vstupného,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e) poplatek za povolení k vjezdu s motorovým vozidlem do vybraných míst a částí měst,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f) poplatek za zhodnocení stavebního pozemku možností jeho připojení na stavbu vodovodu nebo kanalizace,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g) poplatky za komunální odpad.</a:t>
            </a:r>
            <a:endParaRPr lang="cs-CZ" sz="1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799" y="2204864"/>
            <a:ext cx="45719" cy="392606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7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24691"/>
            <a:ext cx="8229600" cy="153785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B050"/>
                </a:solidFill>
              </a:rPr>
              <a:t/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>Zákon o místních poplatcích </a:t>
            </a:r>
            <a:br>
              <a:rPr lang="cs-CZ" b="1" dirty="0" smtClean="0">
                <a:solidFill>
                  <a:srgbClr val="00B050"/>
                </a:solidFill>
              </a:rPr>
            </a:br>
            <a:r>
              <a:rPr lang="cs-CZ" b="1" dirty="0" smtClean="0">
                <a:solidFill>
                  <a:srgbClr val="00B050"/>
                </a:solidFill>
              </a:rPr>
              <a:t>zák. č. 565/1990 Sb.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628649" y="1551709"/>
            <a:ext cx="7679327" cy="562494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 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b="1" dirty="0" smtClean="0">
                <a:solidFill>
                  <a:srgbClr val="0070C0"/>
                </a:solidFill>
              </a:rPr>
              <a:t>u každého druhu MP definuje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dirty="0" smtClean="0">
                <a:solidFill>
                  <a:srgbClr val="0070C0"/>
                </a:solidFill>
              </a:rPr>
              <a:t>subjekt poplatku (poplatník/plátce)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dirty="0" smtClean="0">
                <a:solidFill>
                  <a:srgbClr val="0070C0"/>
                </a:solidFill>
              </a:rPr>
              <a:t>předmět zpoplatnění poplatku (co je zpoplatněno)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dirty="0" smtClean="0">
                <a:solidFill>
                  <a:srgbClr val="0070C0"/>
                </a:solidFill>
              </a:rPr>
              <a:t>sazbu poplatku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dirty="0" smtClean="0">
                <a:solidFill>
                  <a:srgbClr val="0070C0"/>
                </a:solidFill>
              </a:rPr>
              <a:t>případné osvobození od placení poplatku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400" dirty="0" smtClean="0">
                <a:solidFill>
                  <a:srgbClr val="0070C0"/>
                </a:solidFill>
              </a:rPr>
              <a:t>další kritéria či povinnosti (př. výpočet poplatku, evidenční povinnost plátce poplatku)</a:t>
            </a:r>
          </a:p>
          <a:p>
            <a:pPr marL="457200" lvl="1" indent="0" algn="just">
              <a:spcBef>
                <a:spcPts val="0"/>
              </a:spcBef>
              <a:buNone/>
            </a:pPr>
            <a:endParaRPr lang="cs-CZ" sz="1400" dirty="0">
              <a:solidFill>
                <a:srgbClr val="0070C0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dirty="0" smtClean="0">
                <a:solidFill>
                  <a:srgbClr val="0070C0"/>
                </a:solidFill>
              </a:rPr>
              <a:t> 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výklad některých pojmů pro účely tohoto zákona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postup vyměření místního poplatku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zavedení poplatku (OZV, obsah OZV)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definuje ohlašovací povinnost poplatníka/plátce</a:t>
            </a:r>
            <a:endParaRPr lang="cs-CZ" sz="1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799" y="2204864"/>
            <a:ext cx="45719" cy="392606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5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872836"/>
            <a:ext cx="8229600" cy="4710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rgbClr val="00B050"/>
                </a:solidFill>
              </a:rPr>
              <a:t>Daňový řád</a:t>
            </a:r>
            <a:br>
              <a:rPr lang="cs-CZ" sz="3200" b="1" dirty="0" smtClean="0">
                <a:solidFill>
                  <a:srgbClr val="00B050"/>
                </a:solidFill>
              </a:rPr>
            </a:br>
            <a:r>
              <a:rPr lang="cs-CZ" sz="3200" b="1" dirty="0" smtClean="0">
                <a:solidFill>
                  <a:srgbClr val="00B050"/>
                </a:solidFill>
              </a:rPr>
              <a:t>zák. č. 280/2009 Sb.</a:t>
            </a:r>
            <a:br>
              <a:rPr lang="cs-CZ" sz="3200" b="1" dirty="0" smtClean="0">
                <a:solidFill>
                  <a:srgbClr val="00B050"/>
                </a:solidFill>
              </a:rPr>
            </a:br>
            <a:endParaRPr lang="cs-CZ" sz="3200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845127" y="1759527"/>
            <a:ext cx="7342910" cy="459682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600" b="1" dirty="0">
                <a:solidFill>
                  <a:schemeClr val="accent1">
                    <a:lumMod val="75000"/>
                  </a:schemeClr>
                </a:solidFill>
              </a:rPr>
              <a:t>Procesní zákon pro správu daní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Základní ustanovení pro správu MP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Správa místních poplatků = správa daní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ust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. § 1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DŘ)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Místní poplatek = daň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ust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. § 2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DŘ)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Obecní úřad = správce daně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600" dirty="0" err="1" smtClean="0">
                <a:solidFill>
                  <a:schemeClr val="accent1">
                    <a:lumMod val="75000"/>
                  </a:schemeClr>
                </a:solidFill>
              </a:rPr>
              <a:t>ust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. § 10 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</a:rPr>
              <a:t>DŘ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chemeClr val="accent1">
                    <a:lumMod val="75000"/>
                  </a:schemeClr>
                </a:solidFill>
              </a:rPr>
              <a:t>Obsahuje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druhy řízení (vyměřování, vybírání, vymáhání)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lhůty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doručování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</a:rPr>
              <a:t>vedení daňového spisu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2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cs-CZ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568036" cy="3926061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57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rgbClr val="00B050"/>
                </a:solidFill>
              </a:rPr>
              <a:t/>
            </a:r>
            <a:br>
              <a:rPr lang="cs-CZ" sz="3200" dirty="0">
                <a:solidFill>
                  <a:srgbClr val="00B050"/>
                </a:solidFill>
              </a:rPr>
            </a:br>
            <a:r>
              <a:rPr lang="cs-CZ" sz="3200" b="1" dirty="0" smtClean="0">
                <a:solidFill>
                  <a:srgbClr val="00B050"/>
                </a:solidFill>
              </a:rPr>
              <a:t>Informace k zavedení místních </a:t>
            </a:r>
            <a:r>
              <a:rPr lang="cs-CZ" sz="3200" b="1" dirty="0">
                <a:solidFill>
                  <a:srgbClr val="00B050"/>
                </a:solidFill>
              </a:rPr>
              <a:t>poplatků</a:t>
            </a:r>
            <a:endParaRPr lang="cs-CZ" sz="3200" dirty="0">
              <a:solidFill>
                <a:srgbClr val="FFC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628650" y="1628800"/>
            <a:ext cx="7226877" cy="5229200"/>
          </a:xfrm>
        </p:spPr>
        <p:txBody>
          <a:bodyPr>
            <a:normAutofit fontScale="32500" lnSpcReduction="20000"/>
          </a:bodyPr>
          <a:lstStyle/>
          <a:p>
            <a:endParaRPr lang="cs-CZ" sz="6200" dirty="0"/>
          </a:p>
          <a:p>
            <a:r>
              <a:rPr lang="it-IT" sz="8000" dirty="0" smtClean="0"/>
              <a:t>Metodiky</a:t>
            </a:r>
            <a:r>
              <a:rPr lang="it-IT" sz="8000" dirty="0"/>
              <a:t>, stanoviska MV → </a:t>
            </a:r>
            <a:r>
              <a:rPr lang="cs-CZ" sz="8000" b="1" u="sng" dirty="0" smtClean="0">
                <a:solidFill>
                  <a:srgbClr val="FF0000"/>
                </a:solidFill>
                <a:hlinkClick r:id="rId3"/>
              </a:rPr>
              <a:t>http</a:t>
            </a:r>
            <a:r>
              <a:rPr lang="cs-CZ" sz="8000" b="1" u="sng" dirty="0">
                <a:solidFill>
                  <a:srgbClr val="FF0000"/>
                </a:solidFill>
                <a:hlinkClick r:id="rId3"/>
              </a:rPr>
              <a:t>://www.mvcr.cz/odk2/clanek/metodicke-materialy-k-zakonnym-zmocnenim-pro-vydavani-obecne-zavaznych-vyhlasek.aspx</a:t>
            </a:r>
            <a:endParaRPr lang="cs-CZ" sz="8000" b="1" u="sng" dirty="0">
              <a:solidFill>
                <a:srgbClr val="FF0000"/>
              </a:solidFill>
            </a:endParaRPr>
          </a:p>
          <a:p>
            <a:endParaRPr lang="cs-CZ" sz="4400" dirty="0" smtClean="0"/>
          </a:p>
          <a:p>
            <a:pPr marL="0" indent="0">
              <a:buNone/>
            </a:pPr>
            <a:r>
              <a:rPr lang="cs-CZ" sz="4300" b="1" u="sng" dirty="0" smtClean="0"/>
              <a:t>PRO OBCE PLZEŇSKÉHO KRAJE:</a:t>
            </a:r>
          </a:p>
          <a:p>
            <a:pPr marL="0" indent="0">
              <a:buNone/>
            </a:pPr>
            <a:r>
              <a:rPr lang="cs-CZ" sz="4300" dirty="0" smtClean="0"/>
              <a:t>Oddělení </a:t>
            </a:r>
            <a:r>
              <a:rPr lang="cs-CZ" sz="4300" dirty="0"/>
              <a:t>dozoru Plzeň – Karlovy Vary</a:t>
            </a:r>
          </a:p>
          <a:p>
            <a:pPr marL="0" indent="0">
              <a:buNone/>
            </a:pPr>
            <a:r>
              <a:rPr lang="cs-CZ" sz="4300" dirty="0"/>
              <a:t>Odbor veřejné správy, dozoru a kontroly</a:t>
            </a:r>
          </a:p>
          <a:p>
            <a:pPr marL="0" indent="0">
              <a:buNone/>
            </a:pPr>
            <a:r>
              <a:rPr lang="cs-CZ" sz="4300" dirty="0"/>
              <a:t>Ministerstvo vnitra České republiky</a:t>
            </a:r>
          </a:p>
          <a:p>
            <a:pPr marL="0" indent="0">
              <a:buNone/>
            </a:pPr>
            <a:endParaRPr lang="cs-CZ" sz="4300" dirty="0"/>
          </a:p>
          <a:p>
            <a:pPr marL="0" indent="0">
              <a:buNone/>
            </a:pPr>
            <a:r>
              <a:rPr lang="cs-CZ" sz="4300" b="1" u="sng" dirty="0"/>
              <a:t>Kontaktní adresa:</a:t>
            </a:r>
          </a:p>
          <a:p>
            <a:pPr marL="0" indent="0">
              <a:buNone/>
            </a:pPr>
            <a:r>
              <a:rPr lang="cs-CZ" sz="4300" dirty="0"/>
              <a:t>Nerudova ul. 2672/35</a:t>
            </a:r>
          </a:p>
          <a:p>
            <a:pPr marL="0" indent="0">
              <a:buNone/>
            </a:pPr>
            <a:r>
              <a:rPr lang="cs-CZ" sz="4300" dirty="0"/>
              <a:t>301 00 Plzeň</a:t>
            </a:r>
          </a:p>
          <a:p>
            <a:endParaRPr lang="cs-CZ" sz="4300" dirty="0"/>
          </a:p>
          <a:p>
            <a:pPr marL="0" indent="0">
              <a:buNone/>
            </a:pPr>
            <a:r>
              <a:rPr lang="cs-CZ" sz="4300" dirty="0" smtClean="0"/>
              <a:t>E </a:t>
            </a:r>
            <a:r>
              <a:rPr lang="cs-CZ" sz="4300" dirty="0"/>
              <a:t>– mail: </a:t>
            </a:r>
            <a:r>
              <a:rPr lang="cs-CZ" sz="4300" u="sng" dirty="0">
                <a:hlinkClick r:id="rId4"/>
              </a:rPr>
              <a:t>dozorpm@mvcr.cz</a:t>
            </a:r>
            <a:endParaRPr lang="cs-CZ" sz="43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 flipH="1">
            <a:off x="8686800" y="2204864"/>
            <a:ext cx="665018" cy="3926061"/>
          </a:xfrm>
        </p:spPr>
        <p:txBody>
          <a:bodyPr>
            <a:normAutofit fontScale="32500" lnSpcReduction="20000"/>
          </a:bodyPr>
          <a:lstStyle/>
          <a:p>
            <a:pPr lvl="0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79A6-6E4C-455B-B129-EF3BBD5C61C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2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plzenskykraj_prezentace_ppt</Template>
  <TotalTime>966</TotalTime>
  <Words>613</Words>
  <Application>Microsoft Office PowerPoint</Application>
  <PresentationFormat>Předvádění na obrazovce (4:3)</PresentationFormat>
  <Paragraphs>137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Motiv Office</vt:lpstr>
      <vt:lpstr>MÍSTNÍ POPLATKY</vt:lpstr>
      <vt:lpstr>Zavedení místních poplatků </vt:lpstr>
      <vt:lpstr>Správa místních poplatků </vt:lpstr>
      <vt:lpstr> ZAVEDENÍ A SPRÁVA MÍSTNÍCH POPLATKŮ (MP)</vt:lpstr>
      <vt:lpstr>Právní rámec  správy místních poplatků </vt:lpstr>
      <vt:lpstr> Místní poplatky </vt:lpstr>
      <vt:lpstr> Zákon o místních poplatcích  zák. č. 565/1990 Sb.</vt:lpstr>
      <vt:lpstr>Daňový řád zák. č. 280/2009 Sb. </vt:lpstr>
      <vt:lpstr> Informace k zavedení místních poplatků</vt:lpstr>
      <vt:lpstr> Informace ke správě místních poplatků</vt:lpstr>
      <vt:lpstr> Informace ke správě místních poplatků</vt:lpstr>
      <vt:lpstr> 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Sinkulová Irena</dc:creator>
  <cp:lastModifiedBy>Nová Helena</cp:lastModifiedBy>
  <cp:revision>64</cp:revision>
  <cp:lastPrinted>2022-11-16T05:25:21Z</cp:lastPrinted>
  <dcterms:created xsi:type="dcterms:W3CDTF">2019-02-06T14:21:57Z</dcterms:created>
  <dcterms:modified xsi:type="dcterms:W3CDTF">2022-11-16T06:27:54Z</dcterms:modified>
</cp:coreProperties>
</file>