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1" r:id="rId3"/>
    <p:sldId id="316" r:id="rId4"/>
    <p:sldId id="317" r:id="rId5"/>
    <p:sldId id="319" r:id="rId6"/>
    <p:sldId id="325" r:id="rId7"/>
    <p:sldId id="334" r:id="rId8"/>
    <p:sldId id="335" r:id="rId9"/>
    <p:sldId id="326" r:id="rId10"/>
    <p:sldId id="331" r:id="rId11"/>
    <p:sldId id="333" r:id="rId12"/>
    <p:sldId id="338" r:id="rId13"/>
    <p:sldId id="336" r:id="rId14"/>
    <p:sldId id="324" r:id="rId15"/>
    <p:sldId id="339" r:id="rId16"/>
    <p:sldId id="332" r:id="rId17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370878B-EF99-4110-AF25-F9AE0C066940}">
          <p14:sldIdLst>
            <p14:sldId id="256"/>
            <p14:sldId id="291"/>
            <p14:sldId id="316"/>
            <p14:sldId id="317"/>
            <p14:sldId id="319"/>
            <p14:sldId id="325"/>
            <p14:sldId id="334"/>
            <p14:sldId id="335"/>
            <p14:sldId id="326"/>
            <p14:sldId id="331"/>
            <p14:sldId id="333"/>
            <p14:sldId id="338"/>
            <p14:sldId id="336"/>
            <p14:sldId id="324"/>
            <p14:sldId id="339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7" autoAdjust="0"/>
    <p:restoredTop sz="82587" autoAdjust="0"/>
  </p:normalViewPr>
  <p:slideViewPr>
    <p:cSldViewPr showGuides="1">
      <p:cViewPr varScale="1">
        <p:scale>
          <a:sx n="89" d="100"/>
          <a:sy n="89" d="100"/>
        </p:scale>
        <p:origin x="612" y="7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3313" cy="340265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597" y="1"/>
            <a:ext cx="4303313" cy="340265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CCF62BED-9731-4F41-B85B-F5308387AD9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326"/>
            <a:ext cx="4303313" cy="340264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597" y="6456326"/>
            <a:ext cx="4303313" cy="340264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5B634A6F-05FC-43A3-9714-954175C73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87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3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3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72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4" y="3228897"/>
            <a:ext cx="7942580" cy="3058954"/>
          </a:xfrm>
          <a:prstGeom prst="rect">
            <a:avLst/>
          </a:prstGeom>
        </p:spPr>
        <p:txBody>
          <a:bodyPr vert="horz" lIns="92153" tIns="46077" rIns="92153" bIns="46077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4"/>
            <a:ext cx="4302231" cy="339883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7" y="6456614"/>
            <a:ext cx="4302231" cy="339883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026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714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613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82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075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52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100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595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468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282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123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78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0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71600" y="1772816"/>
            <a:ext cx="7272000" cy="2664296"/>
          </a:xfrm>
        </p:spPr>
        <p:txBody>
          <a:bodyPr/>
          <a:lstStyle/>
          <a:p>
            <a:pPr algn="ctr"/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Vyúčtování dotace </a:t>
            </a:r>
            <a:r>
              <a:rPr lang="cs-CZ" sz="2400" dirty="0"/>
              <a:t>poskytnuté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z  dotačního programu</a:t>
            </a:r>
            <a:br>
              <a:rPr lang="cs-CZ" sz="2400" dirty="0" smtClean="0"/>
            </a:br>
            <a:r>
              <a:rPr lang="cs-CZ" sz="2400" dirty="0" smtClean="0"/>
              <a:t> </a:t>
            </a:r>
            <a:r>
              <a:rPr lang="cs-CZ" sz="2400" dirty="0"/>
              <a:t>„Podpora sociálních služeb v rámci individuálního projektu Podpora sociálních služeb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Plzeňském kraji </a:t>
            </a:r>
            <a:r>
              <a:rPr lang="cs-CZ" sz="2400" dirty="0" smtClean="0"/>
              <a:t>2021</a:t>
            </a:r>
            <a:r>
              <a:rPr lang="cs-CZ" sz="2400" dirty="0"/>
              <a:t> – </a:t>
            </a:r>
            <a:r>
              <a:rPr lang="cs-CZ" sz="2400" dirty="0" smtClean="0"/>
              <a:t>2022“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043608" y="4437112"/>
            <a:ext cx="7379651" cy="540000"/>
          </a:xfrm>
        </p:spPr>
        <p:txBody>
          <a:bodyPr/>
          <a:lstStyle/>
          <a:p>
            <a:pPr algn="ctr"/>
            <a:r>
              <a:rPr lang="cs-CZ" sz="2000" dirty="0" smtClean="0"/>
              <a:t>Odbor sociálních věcí, oddělení správní a realizace projektů </a:t>
            </a:r>
            <a:endParaRPr lang="cs-CZ" sz="20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03648" y="4885200"/>
            <a:ext cx="7380352" cy="540000"/>
          </a:xfrm>
        </p:spPr>
        <p:txBody>
          <a:bodyPr/>
          <a:lstStyle/>
          <a:p>
            <a:r>
              <a:rPr lang="cs-CZ" sz="2000" b="1" dirty="0" smtClean="0"/>
              <a:t>prosinec 2021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 smtClean="0">
                <a:sym typeface="Wingdings" panose="05000000000000000000" pitchFamily="2" charset="2"/>
              </a:rPr>
              <a:t>Příloha </a:t>
            </a:r>
            <a:r>
              <a:rPr lang="cs-CZ" sz="2400" cap="none" dirty="0">
                <a:sym typeface="Wingdings" panose="05000000000000000000" pitchFamily="2" charset="2"/>
              </a:rPr>
              <a:t>č. 3</a:t>
            </a:r>
            <a:r>
              <a:rPr lang="cs-CZ" sz="2400" cap="none" dirty="0" smtClean="0">
                <a:sym typeface="Wingdings" panose="05000000000000000000" pitchFamily="2" charset="2"/>
              </a:rPr>
              <a:t>b </a:t>
            </a:r>
            <a:r>
              <a:rPr lang="cs-CZ" sz="2400" cap="none" dirty="0">
                <a:sym typeface="Wingdings" panose="05000000000000000000" pitchFamily="2" charset="2"/>
              </a:rPr>
              <a:t>– Sestava z účetního programu </a:t>
            </a:r>
            <a:r>
              <a:rPr lang="cs-CZ" sz="2400" cap="none" dirty="0" smtClean="0">
                <a:sym typeface="Wingdings" panose="05000000000000000000" pitchFamily="2" charset="2"/>
              </a:rPr>
              <a:t>(dokladová)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424000" cy="5175232"/>
          </a:xfrm>
        </p:spPr>
        <p:txBody>
          <a:bodyPr/>
          <a:lstStyle/>
          <a:p>
            <a:pPr algn="just"/>
            <a:r>
              <a:rPr lang="cs-CZ" sz="1400" dirty="0" smtClean="0"/>
              <a:t>Dokladová „výsledovka“ </a:t>
            </a:r>
            <a:r>
              <a:rPr lang="cs-CZ" sz="1400" dirty="0"/>
              <a:t>za dotaci z dotačního programu "Podpora sociálních služeb v rámci individuálního projektu Podpora sociálních služeb v Plzeňském kraji </a:t>
            </a:r>
            <a:r>
              <a:rPr lang="cs-CZ" sz="1400" dirty="0" smtClean="0"/>
              <a:t>2021 - 2022“ zahrnující náklady sociální služby, </a:t>
            </a:r>
            <a:r>
              <a:rPr lang="cs-CZ" sz="1400" dirty="0"/>
              <a:t>které věcně a časově souvisejí s </a:t>
            </a:r>
            <a:r>
              <a:rPr lang="cs-CZ" sz="1400" dirty="0" smtClean="0"/>
              <a:t>obdobím </a:t>
            </a:r>
            <a:r>
              <a:rPr lang="cs-CZ" sz="1400" dirty="0"/>
              <a:t>1. 1. </a:t>
            </a:r>
            <a:r>
              <a:rPr lang="cs-CZ" sz="1400" dirty="0" smtClean="0"/>
              <a:t>2021 </a:t>
            </a:r>
            <a:r>
              <a:rPr lang="cs-CZ" sz="1400" dirty="0"/>
              <a:t>- 31. 12. </a:t>
            </a:r>
            <a:r>
              <a:rPr lang="cs-CZ" sz="1400" dirty="0" smtClean="0"/>
              <a:t>2021.</a:t>
            </a:r>
          </a:p>
          <a:p>
            <a:pPr marL="0" indent="0" algn="ctr">
              <a:buNone/>
            </a:pPr>
            <a:r>
              <a:rPr lang="cs-CZ" sz="1400" dirty="0" smtClean="0">
                <a:solidFill>
                  <a:srgbClr val="FF0000"/>
                </a:solidFill>
              </a:rPr>
              <a:t>!!!POZOR!!!</a:t>
            </a:r>
            <a:endParaRPr lang="cs-CZ" sz="1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400" dirty="0" smtClean="0">
                <a:solidFill>
                  <a:srgbClr val="FF0000"/>
                </a:solidFill>
              </a:rPr>
              <a:t>Údaje v </a:t>
            </a:r>
            <a:r>
              <a:rPr lang="cs-CZ" sz="1400" dirty="0">
                <a:solidFill>
                  <a:srgbClr val="FF0000"/>
                </a:solidFill>
              </a:rPr>
              <a:t>Příloze č. </a:t>
            </a:r>
            <a:r>
              <a:rPr lang="cs-CZ" sz="1400" dirty="0" smtClean="0">
                <a:solidFill>
                  <a:srgbClr val="FF0000"/>
                </a:solidFill>
              </a:rPr>
              <a:t>3b </a:t>
            </a:r>
            <a:r>
              <a:rPr lang="cs-CZ" sz="1400" dirty="0">
                <a:solidFill>
                  <a:srgbClr val="FF0000"/>
                </a:solidFill>
              </a:rPr>
              <a:t>musí být </a:t>
            </a:r>
            <a:r>
              <a:rPr lang="cs-CZ" sz="1400" dirty="0" smtClean="0">
                <a:solidFill>
                  <a:srgbClr val="FF0000"/>
                </a:solidFill>
              </a:rPr>
              <a:t>ve shodě </a:t>
            </a:r>
            <a:r>
              <a:rPr lang="cs-CZ" sz="1400" dirty="0">
                <a:solidFill>
                  <a:srgbClr val="FF0000"/>
                </a:solidFill>
              </a:rPr>
              <a:t>s </a:t>
            </a:r>
            <a:r>
              <a:rPr lang="cs-CZ" sz="1400" dirty="0" smtClean="0">
                <a:solidFill>
                  <a:srgbClr val="FF0000"/>
                </a:solidFill>
              </a:rPr>
              <a:t>formuláři Vyúčtování výdajů za 1. polovinu roku 2021 předložené ke dni 20. 7. 2021 a za 2. polovinu roku 2021 předložené ke dni 20. 1. 2022.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 smtClean="0"/>
              <a:t>Přílohu </a:t>
            </a:r>
            <a:r>
              <a:rPr lang="cs-CZ" sz="1400" dirty="0"/>
              <a:t>označit/identifikovat, k jaké službě patří.</a:t>
            </a:r>
          </a:p>
          <a:p>
            <a:r>
              <a:rPr lang="cs-CZ" sz="1400" dirty="0"/>
              <a:t>Počet příloh č. 3</a:t>
            </a:r>
            <a:r>
              <a:rPr lang="cs-CZ" sz="1400" dirty="0" smtClean="0"/>
              <a:t>b </a:t>
            </a:r>
            <a:r>
              <a:rPr lang="cs-CZ" sz="1400" dirty="0"/>
              <a:t>= </a:t>
            </a:r>
            <a:r>
              <a:rPr lang="cs-CZ" sz="1400" dirty="0" smtClean="0"/>
              <a:t>počet sociálních služeb dotovaných z individuálního projektu.</a:t>
            </a:r>
            <a:endParaRPr lang="cs-CZ" sz="1400" dirty="0"/>
          </a:p>
          <a:p>
            <a:r>
              <a:rPr lang="cs-CZ" sz="1400" dirty="0" smtClean="0"/>
              <a:t>Dokument </a:t>
            </a:r>
            <a:r>
              <a:rPr lang="cs-CZ" sz="1400" dirty="0"/>
              <a:t>podepsat, orazítkovat a vyplnit </a:t>
            </a:r>
            <a:r>
              <a:rPr lang="cs-CZ" sz="1400" dirty="0" smtClean="0"/>
              <a:t>datum.</a:t>
            </a:r>
            <a:endParaRPr lang="cs-CZ" sz="1400" dirty="0"/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4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260648"/>
            <a:ext cx="8424000" cy="648072"/>
          </a:xfrm>
        </p:spPr>
        <p:txBody>
          <a:bodyPr/>
          <a:lstStyle/>
          <a:p>
            <a:r>
              <a:rPr lang="cs-CZ" sz="2400" cap="none" dirty="0" smtClean="0">
                <a:sym typeface="Wingdings" panose="05000000000000000000" pitchFamily="2" charset="2"/>
              </a:rPr>
              <a:t>Příloha </a:t>
            </a:r>
            <a:r>
              <a:rPr lang="cs-CZ" sz="2400" cap="none" dirty="0">
                <a:sym typeface="Wingdings" panose="05000000000000000000" pitchFamily="2" charset="2"/>
              </a:rPr>
              <a:t>č. 3</a:t>
            </a:r>
            <a:r>
              <a:rPr lang="cs-CZ" sz="2400" cap="none" dirty="0" smtClean="0">
                <a:sym typeface="Wingdings" panose="05000000000000000000" pitchFamily="2" charset="2"/>
              </a:rPr>
              <a:t>c - Náklady </a:t>
            </a:r>
            <a:r>
              <a:rPr lang="cs-CZ" sz="2400" cap="none" dirty="0">
                <a:sym typeface="Wingdings" panose="05000000000000000000" pitchFamily="2" charset="2"/>
              </a:rPr>
              <a:t>a výnosy vztahující se k dotaci MPSV z „programu podpory E“</a:t>
            </a:r>
            <a:br>
              <a:rPr lang="cs-CZ" sz="2400" cap="none" dirty="0">
                <a:sym typeface="Wingdings" panose="05000000000000000000" pitchFamily="2" charset="2"/>
              </a:rPr>
            </a:br>
            <a:r>
              <a:rPr lang="cs-CZ" sz="1600" cap="none" dirty="0">
                <a:sym typeface="Wingdings" panose="05000000000000000000" pitchFamily="2" charset="2"/>
              </a:rPr>
              <a:t> 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244000" cy="5040560"/>
          </a:xfrm>
        </p:spPr>
        <p:txBody>
          <a:bodyPr/>
          <a:lstStyle/>
          <a:p>
            <a:r>
              <a:rPr lang="cs-CZ" sz="1400" dirty="0"/>
              <a:t>v případě obdržení </a:t>
            </a:r>
            <a:r>
              <a:rPr lang="cs-CZ" sz="1400" dirty="0" smtClean="0"/>
              <a:t>mimořádné dotace pro </a:t>
            </a:r>
            <a:r>
              <a:rPr lang="cs-CZ" sz="1400" dirty="0"/>
              <a:t>rok 2021 na sanaci vícenákladů a výpadku příjmů v souvislosti s trvajícími dopady epidemie COVID-19 do sektoru sociálních služeb (Program podpory E)“ je nutné z důvodu stanovení objektivní výše nákladů na zajištění základních činností sociálních </a:t>
            </a:r>
            <a:r>
              <a:rPr lang="cs-CZ" sz="1400" dirty="0" smtClean="0"/>
              <a:t>služeb doložit náklady a výnosy služby vztahující se k dotaci MPSV z „programu podpory E“.</a:t>
            </a:r>
            <a:endParaRPr lang="cs-CZ" sz="1400" dirty="0"/>
          </a:p>
          <a:p>
            <a:r>
              <a:rPr lang="cs-CZ" sz="1400" dirty="0" smtClean="0"/>
              <a:t>Přílohu </a:t>
            </a:r>
            <a:r>
              <a:rPr lang="cs-CZ" sz="1400" dirty="0"/>
              <a:t>označit/identifikovat, k jaké službě patří.</a:t>
            </a:r>
          </a:p>
          <a:p>
            <a:endParaRPr lang="cs-CZ" sz="1100" dirty="0"/>
          </a:p>
          <a:p>
            <a:pPr marL="0" indent="0">
              <a:buNone/>
            </a:pPr>
            <a:endParaRPr lang="cs-CZ" sz="1100" dirty="0" smtClean="0"/>
          </a:p>
          <a:p>
            <a:pPr marL="0" indent="0">
              <a:buNone/>
            </a:pPr>
            <a:endParaRPr lang="cs-CZ" sz="1100" dirty="0"/>
          </a:p>
          <a:p>
            <a:endParaRPr lang="cs-CZ" sz="1100" dirty="0" smtClean="0"/>
          </a:p>
          <a:p>
            <a:endParaRPr lang="cs-CZ" sz="1100" dirty="0"/>
          </a:p>
          <a:p>
            <a:pPr marL="0" indent="0">
              <a:buNone/>
            </a:pPr>
            <a:endParaRPr lang="cs-CZ" sz="1100" dirty="0" smtClean="0"/>
          </a:p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1100" smtClean="0"/>
              <a:pPr/>
              <a:t>11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2259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4794" cy="64807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4</a:t>
            </a:r>
            <a:r>
              <a:rPr lang="cs-CZ" sz="2400" cap="none" dirty="0" smtClean="0">
                <a:sym typeface="Wingdings" panose="05000000000000000000" pitchFamily="2" charset="2"/>
              </a:rPr>
              <a:t>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9000496" cy="5499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400" dirty="0"/>
              <a:t>Příloha se vztahuje k monitorovacím ukazatelům za CELOU SOCIÁLNÍ SLUŽBU (pokud není v názvu ukazatele uvedeno jinak</a:t>
            </a:r>
            <a:r>
              <a:rPr lang="cs-CZ" sz="1400" dirty="0" smtClean="0"/>
              <a:t>).</a:t>
            </a:r>
            <a:endParaRPr lang="cs-CZ" sz="1400" dirty="0"/>
          </a:p>
          <a:p>
            <a:pPr>
              <a:lnSpc>
                <a:spcPct val="100000"/>
              </a:lnSpc>
            </a:pPr>
            <a:r>
              <a:rPr lang="cs-CZ" sz="1400" dirty="0" smtClean="0"/>
              <a:t>Počet </a:t>
            </a:r>
            <a:r>
              <a:rPr lang="cs-CZ" sz="1400" dirty="0"/>
              <a:t>vyplněných příloh č. </a:t>
            </a:r>
            <a:r>
              <a:rPr lang="cs-CZ" sz="1400" dirty="0" smtClean="0"/>
              <a:t>4 </a:t>
            </a:r>
            <a:r>
              <a:rPr lang="cs-CZ" sz="1400" dirty="0"/>
              <a:t>= počet sociálních služeb dotovaných z individuálního projektu.</a:t>
            </a:r>
          </a:p>
          <a:p>
            <a:pPr>
              <a:lnSpc>
                <a:spcPct val="100000"/>
              </a:lnSpc>
            </a:pPr>
            <a:r>
              <a:rPr lang="cs-CZ" sz="1400" dirty="0" smtClean="0"/>
              <a:t>Podle </a:t>
            </a:r>
            <a:r>
              <a:rPr lang="cs-CZ" sz="1400" dirty="0"/>
              <a:t>druhu služby vybrat relevantní list MS Excel </a:t>
            </a:r>
            <a:r>
              <a:rPr lang="cs-CZ" sz="1400" dirty="0" smtClean="0"/>
              <a:t>formuláře.</a:t>
            </a:r>
          </a:p>
          <a:p>
            <a:pPr>
              <a:lnSpc>
                <a:spcPct val="100000"/>
              </a:lnSpc>
            </a:pPr>
            <a:r>
              <a:rPr lang="cs-CZ" sz="1400" dirty="0" smtClean="0"/>
              <a:t>Důležité vyplnit bezchybně/dle skutečnosti → zdroj dat pro analýzu nákladovosti sítě sociálních služeb v PK</a:t>
            </a:r>
            <a:r>
              <a:rPr lang="cs-CZ" sz="14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cs-CZ" sz="1400" dirty="0" smtClean="0"/>
              <a:t>Oproti příloze č. 5 Monitorovací ukazatele sociální služby za rok 2021 k vyúčtování dotačních programů </a:t>
            </a:r>
            <a:r>
              <a:rPr lang="cs-CZ" sz="1400" dirty="0"/>
              <a:t>dle § 101a zákona č. 108/2006 </a:t>
            </a:r>
            <a:r>
              <a:rPr lang="cs-CZ" sz="1400" dirty="0" smtClean="0"/>
              <a:t>Sb. je tento formulář rozšířen o 3 položky vztahující se k Individuálnímu projektu, v ostatních bodech zůstává totožný </a:t>
            </a:r>
            <a:r>
              <a:rPr lang="cs-CZ" sz="1400" i="1" dirty="0" smtClean="0"/>
              <a:t>(odlišnost pouze v odkazech na přílohy vztahující se k nákladům a výnosům služby)</a:t>
            </a:r>
            <a:r>
              <a:rPr lang="cs-CZ" sz="14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cs-CZ" sz="1400" dirty="0" smtClean="0"/>
              <a:t>Jedná se o položky: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b="1" i="1" dirty="0"/>
              <a:t> </a:t>
            </a:r>
            <a:r>
              <a:rPr lang="cs-CZ" sz="1400" b="1" i="1" dirty="0" smtClean="0"/>
              <a:t>- </a:t>
            </a:r>
            <a:r>
              <a:rPr lang="cs-CZ" sz="1400" b="1" i="1" dirty="0" smtClean="0">
                <a:solidFill>
                  <a:srgbClr val="7030A0"/>
                </a:solidFill>
              </a:rPr>
              <a:t>Celkové </a:t>
            </a:r>
            <a:r>
              <a:rPr lang="cs-CZ" sz="1400" b="1" i="1" dirty="0" smtClean="0">
                <a:solidFill>
                  <a:srgbClr val="7030A0"/>
                </a:solidFill>
              </a:rPr>
              <a:t>PLÁNOVANÉ náklady / výnosy sociální služby za kalendářní </a:t>
            </a:r>
            <a:r>
              <a:rPr lang="cs-CZ" sz="1400" b="1" i="1" dirty="0" smtClean="0">
                <a:solidFill>
                  <a:srgbClr val="7030A0"/>
                </a:solidFill>
              </a:rPr>
              <a:t>rok </a:t>
            </a:r>
            <a:r>
              <a:rPr lang="cs-CZ" sz="1400" dirty="0" smtClean="0"/>
              <a:t>– nově sledované údaje pro kontrolu čerpání vyrovnávací platby MPSV. Uveďte plánované náklady a výnosy na rok </a:t>
            </a:r>
            <a:r>
              <a:rPr lang="cs-CZ" sz="1400" dirty="0" smtClean="0"/>
              <a:t>2021,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- </a:t>
            </a:r>
            <a:r>
              <a:rPr lang="cs-CZ" sz="1400" b="1" i="1" dirty="0">
                <a:solidFill>
                  <a:srgbClr val="7030A0"/>
                </a:solidFill>
              </a:rPr>
              <a:t>Informaci o výši úvazků </a:t>
            </a:r>
            <a:r>
              <a:rPr lang="cs-CZ" sz="1400" b="1" i="1" dirty="0">
                <a:solidFill>
                  <a:srgbClr val="7030A0"/>
                </a:solidFill>
              </a:rPr>
              <a:t>pracovníků části služby, která je financována z Individuálního projektu (průměrná měsíční výše úvazků za kalendářní rok</a:t>
            </a:r>
            <a:r>
              <a:rPr lang="cs-CZ" sz="1400" b="1" i="1" dirty="0" smtClean="0">
                <a:solidFill>
                  <a:srgbClr val="7030A0"/>
                </a:solidFill>
              </a:rPr>
              <a:t>) </a:t>
            </a:r>
            <a:r>
              <a:rPr lang="cs-CZ" sz="1400" dirty="0"/>
              <a:t>- údaj slouží ke kontrole průměrného měsíčního úvazku hrazeného z individuálního projektu </a:t>
            </a:r>
            <a:r>
              <a:rPr lang="cs-CZ" sz="1400" dirty="0" smtClean="0"/>
              <a:t>– ukazatel slouží ke sledování </a:t>
            </a:r>
            <a:r>
              <a:rPr lang="cs-CZ" sz="1400" dirty="0"/>
              <a:t>dodržení podmínek, na jejichž základě byla vypočtena dotace.</a:t>
            </a:r>
          </a:p>
          <a:p>
            <a:pPr marL="0" indent="0">
              <a:buNone/>
            </a:pPr>
            <a:endParaRPr lang="cs-CZ" sz="1000" dirty="0" smtClean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5485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88810" cy="65683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4</a:t>
            </a:r>
            <a:r>
              <a:rPr lang="cs-CZ" sz="2400" cap="none" dirty="0" smtClean="0">
                <a:sym typeface="Wingdings" panose="05000000000000000000" pitchFamily="2" charset="2"/>
              </a:rPr>
              <a:t>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 (</a:t>
            </a:r>
            <a:r>
              <a:rPr lang="cs-CZ" sz="1800" cap="none" dirty="0" smtClean="0">
                <a:sym typeface="Wingdings" panose="05000000000000000000" pitchFamily="2" charset="2"/>
              </a:rPr>
              <a:t>Domy na půl cesty)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54" y="1344940"/>
            <a:ext cx="8640960" cy="5351060"/>
          </a:xfrm>
        </p:spPr>
      </p:pic>
    </p:spTree>
    <p:extLst>
      <p:ext uri="{BB962C8B-B14F-4D97-AF65-F5344CB8AC3E}">
        <p14:creationId xmlns:p14="http://schemas.microsoft.com/office/powerpoint/2010/main" val="231190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00496" cy="64807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</a:t>
            </a:r>
            <a:r>
              <a:rPr lang="cs-CZ" sz="2400" cap="none" dirty="0" smtClean="0">
                <a:sym typeface="Wingdings" panose="05000000000000000000" pitchFamily="2" charset="2"/>
              </a:rPr>
              <a:t>4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 </a:t>
            </a:r>
            <a:r>
              <a:rPr lang="cs-CZ" sz="1800" cap="none" dirty="0" smtClean="0">
                <a:sym typeface="Wingdings" panose="05000000000000000000" pitchFamily="2" charset="2"/>
              </a:rPr>
              <a:t>(Sociální rehabilitace)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87" y="1412776"/>
            <a:ext cx="8285777" cy="5136112"/>
          </a:xfrm>
        </p:spPr>
      </p:pic>
    </p:spTree>
    <p:extLst>
      <p:ext uri="{BB962C8B-B14F-4D97-AF65-F5344CB8AC3E}">
        <p14:creationId xmlns:p14="http://schemas.microsoft.com/office/powerpoint/2010/main" val="200256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4794" cy="64807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4</a:t>
            </a:r>
            <a:r>
              <a:rPr lang="cs-CZ" sz="2400" cap="none" dirty="0" smtClean="0">
                <a:sym typeface="Wingdings" panose="05000000000000000000" pitchFamily="2" charset="2"/>
              </a:rPr>
              <a:t>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9000496" cy="5499248"/>
          </a:xfrm>
        </p:spPr>
        <p:txBody>
          <a:bodyPr/>
          <a:lstStyle/>
          <a:p>
            <a:pPr marL="0" indent="0">
              <a:buNone/>
            </a:pPr>
            <a:endParaRPr lang="cs-CZ" sz="1000" dirty="0" smtClean="0"/>
          </a:p>
          <a:p>
            <a:pPr algn="just"/>
            <a:r>
              <a:rPr lang="cs-CZ" sz="1600" dirty="0"/>
              <a:t>V</a:t>
            </a:r>
            <a:r>
              <a:rPr lang="cs-CZ" sz="1600" dirty="0" smtClean="0"/>
              <a:t> </a:t>
            </a:r>
            <a:r>
              <a:rPr lang="cs-CZ" sz="1600" dirty="0"/>
              <a:t>roce 2021 museli někteří poskytovatelé sociálních služeb v souvislosti s epidemií onemocnění COVID-19 a vytížeností personálu uzavírat Dohody o provedení práce (nebo Dohody o pracovní činnosti) se studenty či „dobrovolníky“. Vzhledem k naléhavým provozním důvodům</a:t>
            </a:r>
            <a:r>
              <a:rPr lang="cs-CZ" sz="1600" b="1" dirty="0"/>
              <a:t> je možné v případě uzavření těchto DPP (DPČ) překročit monitorovací ukazatel „Průměrná měsíční výše úvazků za rok 2021“ o více než 20 %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/>
            <a:r>
              <a:rPr lang="pl-PL" sz="1600" dirty="0"/>
              <a:t>P</a:t>
            </a:r>
            <a:r>
              <a:rPr lang="pl-PL" sz="1600" dirty="0" smtClean="0"/>
              <a:t>říloha Monitorovací </a:t>
            </a:r>
            <a:r>
              <a:rPr lang="pl-PL" sz="1600" dirty="0"/>
              <a:t>ukazatele sociální služby za rok 2021 </a:t>
            </a:r>
            <a:r>
              <a:rPr lang="pl-PL" sz="1600" dirty="0" smtClean="0"/>
              <a:t>je p</a:t>
            </a:r>
            <a:r>
              <a:rPr lang="cs-CZ" sz="1600" dirty="0" smtClean="0"/>
              <a:t>ro tento účel upravena a </a:t>
            </a:r>
            <a:r>
              <a:rPr lang="cs-CZ" sz="1600" dirty="0"/>
              <a:t>poskytovatel zde uvede hodnotu úvazků zaměstnanců na DPP (DPČ) v souvislosti s epidemií onemocnění COVID-19. </a:t>
            </a:r>
            <a:endParaRPr lang="cs-CZ" sz="1600" dirty="0" smtClean="0"/>
          </a:p>
          <a:p>
            <a:pPr algn="just"/>
            <a:r>
              <a:rPr lang="cs-CZ" sz="1600" dirty="0" smtClean="0"/>
              <a:t>!!! POZOR !!! Souvislost </a:t>
            </a:r>
            <a:r>
              <a:rPr lang="cs-CZ" sz="1600" dirty="0"/>
              <a:t>s epidemií COVID-19 musí být pro případné kontroly prokazatelná</a:t>
            </a:r>
            <a:r>
              <a:rPr lang="cs-CZ" dirty="0"/>
              <a:t>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59833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000" y="188640"/>
            <a:ext cx="8424000" cy="656832"/>
          </a:xfrm>
        </p:spPr>
        <p:txBody>
          <a:bodyPr/>
          <a:lstStyle/>
          <a:p>
            <a:r>
              <a:rPr lang="cs-CZ" sz="2400" cap="none" dirty="0" smtClean="0">
                <a:sym typeface="Wingdings" panose="05000000000000000000" pitchFamily="2" charset="2"/>
              </a:rPr>
              <a:t>Termín a způsob předání vyúčtování dotace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2478" y="1556792"/>
            <a:ext cx="8064000" cy="4599168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sz="1600" dirty="0" smtClean="0"/>
              <a:t>Průběžné vyúčtování dotace</a:t>
            </a:r>
            <a:r>
              <a:rPr lang="cs-CZ" sz="1600" dirty="0"/>
              <a:t> je příjemce povinen předložit Plzeňskému kraji v termínu </a:t>
            </a:r>
            <a:r>
              <a:rPr lang="cs-CZ" sz="1600" b="1" dirty="0"/>
              <a:t>do 21. 1. 2022</a:t>
            </a:r>
            <a:r>
              <a:rPr lang="cs-CZ" sz="1600" dirty="0"/>
              <a:t>, a to prostřednictvím podatelny Krajského úřadu Plzeňského kraje, datové zprávy nebo pošty (v případě zaslání poštou je dostačující razítko podací pošty 21. 1. 2022).</a:t>
            </a:r>
            <a:endParaRPr lang="cs-CZ" sz="1600" b="1" dirty="0" smtClean="0"/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0984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325388" cy="5256584"/>
          </a:xfrm>
        </p:spPr>
        <p:txBody>
          <a:bodyPr/>
          <a:lstStyle/>
          <a:p>
            <a:r>
              <a:rPr lang="cs-CZ" sz="1600" dirty="0" smtClean="0"/>
              <a:t>Vyúčtování dotace </a:t>
            </a:r>
            <a:r>
              <a:rPr lang="cs-CZ" sz="1600" b="0" dirty="0" smtClean="0"/>
              <a:t>– </a:t>
            </a:r>
            <a:r>
              <a:rPr lang="cs-CZ" sz="1600" b="0" cap="none" dirty="0" smtClean="0">
                <a:latin typeface="+mn-lt"/>
              </a:rPr>
              <a:t>formuláře</a:t>
            </a:r>
            <a:br>
              <a:rPr lang="cs-CZ" sz="1600" b="0" cap="none" dirty="0" smtClean="0">
                <a:latin typeface="+mn-lt"/>
              </a:rPr>
            </a:br>
            <a:r>
              <a:rPr lang="cs-CZ" sz="1600" b="0" cap="none" dirty="0" smtClean="0">
                <a:latin typeface="+mn-lt"/>
              </a:rPr>
              <a:t/>
            </a:r>
            <a:br>
              <a:rPr lang="cs-CZ" sz="1600" b="0" cap="none" dirty="0" smtClean="0">
                <a:latin typeface="+mn-lt"/>
              </a:rPr>
            </a:br>
            <a:r>
              <a:rPr lang="cs-CZ" sz="1600" b="0" dirty="0" smtClean="0">
                <a:sym typeface="Wingdings" panose="05000000000000000000" pitchFamily="2" charset="2"/>
              </a:rPr>
              <a:t> </a:t>
            </a:r>
            <a:r>
              <a:rPr lang="cs-CZ" sz="1600" b="0" cap="none" dirty="0" smtClean="0">
                <a:sym typeface="Wingdings" panose="05000000000000000000" pitchFamily="2" charset="2"/>
              </a:rPr>
              <a:t>Úvodní list vyúčtování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</a:t>
            </a:r>
            <a:r>
              <a:rPr lang="cs-CZ" sz="1600" b="0" cap="none" dirty="0">
                <a:sym typeface="Wingdings" panose="05000000000000000000" pitchFamily="2" charset="2"/>
              </a:rPr>
              <a:t>Příloha č. 1 – Finanční vypořádání </a:t>
            </a:r>
            <a:r>
              <a:rPr lang="cs-CZ" sz="1600" b="0" cap="none" dirty="0" smtClean="0">
                <a:sym typeface="Wingdings" panose="05000000000000000000" pitchFamily="2" charset="2"/>
              </a:rPr>
              <a:t>dotace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Příloha č</a:t>
            </a:r>
            <a:r>
              <a:rPr lang="cs-CZ" sz="1600" b="0" cap="none" dirty="0">
                <a:sym typeface="Wingdings" panose="05000000000000000000" pitchFamily="2" charset="2"/>
              </a:rPr>
              <a:t>. </a:t>
            </a:r>
            <a:r>
              <a:rPr lang="cs-CZ" sz="1600" b="0" cap="none" dirty="0" smtClean="0">
                <a:sym typeface="Wingdings" panose="05000000000000000000" pitchFamily="2" charset="2"/>
              </a:rPr>
              <a:t>2 </a:t>
            </a:r>
            <a:r>
              <a:rPr lang="cs-CZ" sz="1600" b="0" cap="none" dirty="0">
                <a:sym typeface="Wingdings" panose="05000000000000000000" pitchFamily="2" charset="2"/>
              </a:rPr>
              <a:t>– </a:t>
            </a:r>
            <a:r>
              <a:rPr lang="cs-CZ" sz="1600" b="0" cap="none" dirty="0" smtClean="0">
                <a:sym typeface="Wingdings" panose="05000000000000000000" pitchFamily="2" charset="2"/>
              </a:rPr>
              <a:t>Výnosy </a:t>
            </a:r>
            <a:r>
              <a:rPr lang="cs-CZ" sz="1600" b="0" cap="none" dirty="0">
                <a:sym typeface="Wingdings" panose="05000000000000000000" pitchFamily="2" charset="2"/>
              </a:rPr>
              <a:t>a náklady sociální </a:t>
            </a:r>
            <a:r>
              <a:rPr lang="cs-CZ" sz="1600" b="0" cap="none" dirty="0" smtClean="0">
                <a:sym typeface="Wingdings" panose="05000000000000000000" pitchFamily="2" charset="2"/>
              </a:rPr>
              <a:t>služby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Příloha č. 3a </a:t>
            </a:r>
            <a:r>
              <a:rPr lang="cs-CZ" sz="1600" b="0" cap="none" dirty="0">
                <a:sym typeface="Wingdings" panose="05000000000000000000" pitchFamily="2" charset="2"/>
              </a:rPr>
              <a:t>– Sestava z účetního </a:t>
            </a:r>
            <a:r>
              <a:rPr lang="cs-CZ" sz="1600" b="0" cap="none" dirty="0" smtClean="0">
                <a:sym typeface="Wingdings" panose="05000000000000000000" pitchFamily="2" charset="2"/>
              </a:rPr>
              <a:t>programu za sociální službu (analytická)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Příloha č. 3b </a:t>
            </a:r>
            <a:r>
              <a:rPr lang="cs-CZ" sz="1600" b="0" cap="none" dirty="0">
                <a:sym typeface="Wingdings" panose="05000000000000000000" pitchFamily="2" charset="2"/>
              </a:rPr>
              <a:t>– Sestava z účetního </a:t>
            </a:r>
            <a:r>
              <a:rPr lang="cs-CZ" sz="1600" b="0" cap="none" dirty="0" smtClean="0">
                <a:sym typeface="Wingdings" panose="05000000000000000000" pitchFamily="2" charset="2"/>
              </a:rPr>
              <a:t>programu za dotaci (dokladová)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>
                <a:sym typeface="Wingdings" panose="05000000000000000000" pitchFamily="2" charset="2"/>
              </a:rPr>
              <a:t/>
            </a:r>
            <a:br>
              <a:rPr lang="cs-CZ" sz="1600" b="0" cap="none" dirty="0">
                <a:sym typeface="Wingdings" panose="05000000000000000000" pitchFamily="2" charset="2"/>
              </a:rPr>
            </a:br>
            <a:r>
              <a:rPr lang="cs-CZ" sz="1600" b="0" cap="none" dirty="0">
                <a:sym typeface="Wingdings" panose="05000000000000000000" pitchFamily="2" charset="2"/>
              </a:rPr>
              <a:t> </a:t>
            </a:r>
            <a:r>
              <a:rPr lang="cs-CZ" sz="1600" b="0" cap="none" dirty="0" smtClean="0">
                <a:sym typeface="Wingdings" panose="05000000000000000000" pitchFamily="2" charset="2"/>
              </a:rPr>
              <a:t>Příloha č. </a:t>
            </a:r>
            <a:r>
              <a:rPr lang="cs-CZ" sz="1600" b="0" cap="none" dirty="0">
                <a:sym typeface="Wingdings" panose="05000000000000000000" pitchFamily="2" charset="2"/>
              </a:rPr>
              <a:t>3</a:t>
            </a:r>
            <a:r>
              <a:rPr lang="cs-CZ" sz="1600" b="0" cap="none" dirty="0" smtClean="0">
                <a:sym typeface="Wingdings" panose="05000000000000000000" pitchFamily="2" charset="2"/>
              </a:rPr>
              <a:t>c </a:t>
            </a:r>
            <a:r>
              <a:rPr lang="cs-CZ" sz="1600" b="0" cap="none" dirty="0">
                <a:sym typeface="Wingdings" panose="05000000000000000000" pitchFamily="2" charset="2"/>
              </a:rPr>
              <a:t>– </a:t>
            </a:r>
            <a:r>
              <a:rPr lang="cs-CZ" sz="1600" b="0" cap="none" dirty="0" smtClean="0">
                <a:sym typeface="Wingdings" panose="05000000000000000000" pitchFamily="2" charset="2"/>
              </a:rPr>
              <a:t>Náklady </a:t>
            </a:r>
            <a:r>
              <a:rPr lang="cs-CZ" sz="1600" b="0" cap="none" dirty="0">
                <a:sym typeface="Wingdings" panose="05000000000000000000" pitchFamily="2" charset="2"/>
              </a:rPr>
              <a:t>a výnosy vztahující se </a:t>
            </a:r>
            <a:r>
              <a:rPr lang="cs-CZ" sz="1600" b="0" cap="none" dirty="0" smtClean="0">
                <a:sym typeface="Wingdings" panose="05000000000000000000" pitchFamily="2" charset="2"/>
              </a:rPr>
              <a:t>k dotaci </a:t>
            </a:r>
            <a:r>
              <a:rPr lang="cs-CZ" sz="1600" b="0" cap="none" dirty="0">
                <a:sym typeface="Wingdings" panose="05000000000000000000" pitchFamily="2" charset="2"/>
              </a:rPr>
              <a:t>MPSV z „programu podpory E</a:t>
            </a:r>
            <a:r>
              <a:rPr lang="cs-CZ" sz="1600" b="0" cap="none" dirty="0" smtClean="0">
                <a:sym typeface="Wingdings" panose="05000000000000000000" pitchFamily="2" charset="2"/>
              </a:rPr>
              <a:t>“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</a:t>
            </a:r>
            <a:r>
              <a:rPr lang="cs-CZ" sz="1600" b="0" cap="none" dirty="0">
                <a:sym typeface="Wingdings" panose="05000000000000000000" pitchFamily="2" charset="2"/>
              </a:rPr>
              <a:t>Příloha č. 4</a:t>
            </a:r>
            <a:r>
              <a:rPr lang="cs-CZ" sz="1600" b="0" cap="none" dirty="0" smtClean="0">
                <a:sym typeface="Wingdings" panose="05000000000000000000" pitchFamily="2" charset="2"/>
              </a:rPr>
              <a:t> </a:t>
            </a:r>
            <a:r>
              <a:rPr lang="cs-CZ" sz="1600" b="0" cap="none" dirty="0">
                <a:sym typeface="Wingdings" panose="05000000000000000000" pitchFamily="2" charset="2"/>
              </a:rPr>
              <a:t>– </a:t>
            </a:r>
            <a:r>
              <a:rPr lang="cs-CZ" sz="1600" b="0" cap="none" dirty="0" smtClean="0">
                <a:sym typeface="Wingdings" panose="05000000000000000000" pitchFamily="2" charset="2"/>
              </a:rPr>
              <a:t>Monitorovací ukazatele služby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>
                <a:solidFill>
                  <a:srgbClr val="FF0000"/>
                </a:solidFill>
                <a:sym typeface="Wingdings" panose="05000000000000000000" pitchFamily="2" charset="2"/>
              </a:rPr>
              <a:t/>
            </a:r>
            <a:br>
              <a:rPr lang="cs-CZ" sz="1600" b="0" cap="none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cs-CZ" sz="1600" b="0" cap="none" dirty="0" smtClean="0">
                <a:solidFill>
                  <a:srgbClr val="FF0000"/>
                </a:solidFill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0225" y="162880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0064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16632"/>
            <a:ext cx="8244000" cy="720080"/>
          </a:xfrm>
        </p:spPr>
        <p:txBody>
          <a:bodyPr/>
          <a:lstStyle/>
          <a:p>
            <a:pPr algn="ctr"/>
            <a:r>
              <a:rPr lang="cs-CZ" sz="2400" cap="none" dirty="0" smtClean="0"/>
              <a:t>Úvodní  list vyúčtování</a:t>
            </a:r>
            <a:endParaRPr lang="cs-CZ" sz="24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3960000" cy="4635216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cs-CZ" sz="1400" dirty="0" smtClean="0"/>
              <a:t>Formulář určen </a:t>
            </a:r>
            <a:r>
              <a:rPr lang="cs-CZ" sz="1400" dirty="0"/>
              <a:t>pouze pro vyúčtování dotace </a:t>
            </a:r>
            <a:r>
              <a:rPr lang="cs-CZ" sz="1400" dirty="0" smtClean="0"/>
              <a:t>v rámci dotačního programu „Podpora sociálních služeb v rámci individuálního projektu Podpora sociálních služeb v Plzeňském kraji 2021 – 2022“.</a:t>
            </a:r>
            <a:endParaRPr lang="cs-CZ" sz="1400" dirty="0"/>
          </a:p>
          <a:p>
            <a:pPr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cs-CZ" sz="1400" dirty="0" smtClean="0"/>
              <a:t>Dokument </a:t>
            </a:r>
            <a:r>
              <a:rPr lang="cs-CZ" sz="1400" dirty="0"/>
              <a:t>podepsat, orazítkovat a vyplnit </a:t>
            </a:r>
            <a:r>
              <a:rPr lang="cs-CZ" sz="1400" dirty="0" smtClean="0"/>
              <a:t>datum.</a:t>
            </a:r>
            <a:endParaRPr lang="cs-CZ" sz="1400" dirty="0"/>
          </a:p>
          <a:p>
            <a:pPr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cs-CZ" sz="1400" dirty="0" smtClean="0"/>
              <a:t>Podpis statutárního </a:t>
            </a:r>
            <a:r>
              <a:rPr lang="cs-CZ" sz="1400" dirty="0"/>
              <a:t>zástupce lze ve formulářích nahradit podpisem zplnomocněné osoby (nutné doložit </a:t>
            </a:r>
            <a:r>
              <a:rPr lang="cs-CZ" sz="1400" dirty="0" smtClean="0"/>
              <a:t>plnou </a:t>
            </a:r>
            <a:r>
              <a:rPr lang="cs-CZ" sz="1400" dirty="0"/>
              <a:t>moc k podpisu</a:t>
            </a:r>
            <a:r>
              <a:rPr lang="cs-CZ" sz="1400" dirty="0" smtClean="0"/>
              <a:t>).</a:t>
            </a:r>
            <a:endParaRPr lang="cs-CZ" sz="1400" dirty="0"/>
          </a:p>
          <a:p>
            <a:endParaRPr lang="cs-CZ" sz="10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327" y="1576390"/>
            <a:ext cx="3287097" cy="4451816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4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000" cy="65683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1 – Finanční vypořádání dotace</a:t>
            </a:r>
            <a:endParaRPr lang="cs-CZ" sz="24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34283"/>
            <a:ext cx="7488832" cy="3898564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0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sz="2400" cap="none" dirty="0" smtClean="0">
                <a:sym typeface="Wingdings" panose="05000000000000000000" pitchFamily="2" charset="2"/>
              </a:rPr>
              <a:t>Příloha č. 1 – </a:t>
            </a:r>
            <a:r>
              <a:rPr lang="cs-CZ" sz="2400" cap="none" dirty="0">
                <a:sym typeface="Wingdings" panose="05000000000000000000" pitchFamily="2" charset="2"/>
              </a:rPr>
              <a:t>Finanční vypořádání dotace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520" y="1291723"/>
            <a:ext cx="8352480" cy="5355232"/>
          </a:xfrm>
        </p:spPr>
        <p:txBody>
          <a:bodyPr/>
          <a:lstStyle/>
          <a:p>
            <a:r>
              <a:rPr lang="cs-CZ" sz="1400" dirty="0"/>
              <a:t>P</a:t>
            </a:r>
            <a:r>
              <a:rPr lang="cs-CZ" sz="1400" dirty="0" smtClean="0"/>
              <a:t>říloha č. 1 určena </a:t>
            </a:r>
            <a:r>
              <a:rPr lang="cs-CZ" sz="1400" dirty="0"/>
              <a:t>pouze pro vyúčtování dotace v rámci dotačního programu „Podpora sociálních služeb v rámci individuálního projektu Podpora sociálních služeb v Plzeňském kraji </a:t>
            </a:r>
            <a:r>
              <a:rPr lang="cs-CZ" sz="1400" dirty="0" smtClean="0"/>
              <a:t>2021 – 2022.</a:t>
            </a:r>
            <a:endParaRPr lang="cs-CZ" sz="1400" dirty="0"/>
          </a:p>
          <a:p>
            <a:r>
              <a:rPr lang="cs-CZ" sz="1400" dirty="0" smtClean="0"/>
              <a:t>Sloupec </a:t>
            </a:r>
            <a:r>
              <a:rPr lang="cs-CZ" sz="1400" dirty="0"/>
              <a:t>č. 1 – celková výše dotace převedená PK na účet poskytovatele soc. služeb k 31. 12. </a:t>
            </a:r>
            <a:r>
              <a:rPr lang="cs-CZ" sz="1400" dirty="0" smtClean="0"/>
              <a:t>2021.</a:t>
            </a:r>
            <a:endParaRPr lang="cs-CZ" sz="1400" dirty="0"/>
          </a:p>
          <a:p>
            <a:r>
              <a:rPr lang="cs-CZ" sz="1400" dirty="0" smtClean="0"/>
              <a:t>Sloupec </a:t>
            </a:r>
            <a:r>
              <a:rPr lang="cs-CZ" sz="1400" dirty="0"/>
              <a:t>č. 2 – výše </a:t>
            </a:r>
            <a:r>
              <a:rPr lang="cs-CZ" sz="1400" dirty="0" smtClean="0"/>
              <a:t>vratky uhrazené z dotace </a:t>
            </a:r>
            <a:r>
              <a:rPr lang="cs-CZ" sz="1400" dirty="0"/>
              <a:t>v průběhu roku </a:t>
            </a:r>
            <a:r>
              <a:rPr lang="cs-CZ" sz="1400" dirty="0" smtClean="0"/>
              <a:t>2021 </a:t>
            </a:r>
            <a:r>
              <a:rPr lang="cs-CZ" sz="1400" dirty="0"/>
              <a:t>před vyúčtováním </a:t>
            </a:r>
            <a:r>
              <a:rPr lang="cs-CZ" sz="1400" dirty="0" smtClean="0"/>
              <a:t>dotace (neoprávněně čerpaná dotace na základě veřejnosprávní kontroly v místě poskytování služby).</a:t>
            </a:r>
            <a:endParaRPr lang="cs-CZ" sz="1400" dirty="0"/>
          </a:p>
          <a:p>
            <a:r>
              <a:rPr lang="cs-CZ" sz="1400" dirty="0" smtClean="0"/>
              <a:t>Sloupec </a:t>
            </a:r>
            <a:r>
              <a:rPr lang="cs-CZ" sz="1400" dirty="0"/>
              <a:t>č. 3  - výše skutečně použitých finančních prostředků </a:t>
            </a:r>
            <a:r>
              <a:rPr lang="cs-CZ" sz="1400" dirty="0" smtClean="0"/>
              <a:t>z </a:t>
            </a:r>
            <a:r>
              <a:rPr lang="cs-CZ" sz="1400" dirty="0"/>
              <a:t>poskytnuté dotace k 31. 12. </a:t>
            </a:r>
            <a:r>
              <a:rPr lang="cs-CZ" sz="1400" dirty="0" smtClean="0"/>
              <a:t>2021 (!!!POZOR!!! částka musí být ve shodě s předloženými formuláři Vyúčtování výdajů za rok 2021).</a:t>
            </a:r>
            <a:endParaRPr lang="cs-CZ" sz="1400" dirty="0"/>
          </a:p>
          <a:p>
            <a:pPr marL="0" indent="0">
              <a:buNone/>
            </a:pPr>
            <a:r>
              <a:rPr lang="cs-CZ" sz="1400" b="1" dirty="0" smtClean="0"/>
              <a:t>Do </a:t>
            </a:r>
            <a:r>
              <a:rPr lang="cs-CZ" sz="1400" b="1" dirty="0"/>
              <a:t>vyúčtování je možné zahrnout výdaje proplacené do </a:t>
            </a:r>
            <a:r>
              <a:rPr lang="cs-CZ" sz="1400" b="1" dirty="0" smtClean="0"/>
              <a:t>20. </a:t>
            </a:r>
            <a:r>
              <a:rPr lang="cs-CZ" sz="1400" b="1" dirty="0"/>
              <a:t>1. </a:t>
            </a:r>
            <a:r>
              <a:rPr lang="cs-CZ" sz="1400" b="1" dirty="0" smtClean="0"/>
              <a:t>2022, </a:t>
            </a:r>
            <a:r>
              <a:rPr lang="cs-CZ" sz="1400" b="1" dirty="0"/>
              <a:t>a to pouze v případě, že věcně a časově souvisí s obdobím kalendářního roku </a:t>
            </a:r>
            <a:r>
              <a:rPr lang="cs-CZ" sz="1400" b="1" dirty="0" smtClean="0"/>
              <a:t>2021 </a:t>
            </a:r>
            <a:r>
              <a:rPr lang="cs-CZ" sz="1400" b="1" dirty="0"/>
              <a:t>a jsou zaúčtovány jako náklady tohoto roku.</a:t>
            </a:r>
          </a:p>
          <a:p>
            <a:r>
              <a:rPr lang="cs-CZ" sz="1400" dirty="0" smtClean="0"/>
              <a:t>Sloupec </a:t>
            </a:r>
            <a:r>
              <a:rPr lang="cs-CZ" sz="1400" dirty="0"/>
              <a:t>č. 4 </a:t>
            </a:r>
            <a:r>
              <a:rPr lang="cs-CZ" sz="1400" dirty="0" smtClean="0"/>
              <a:t>– finanční prostředky, o které byla ponížena 3. splátka dotace a o které je možné požádat v rámci mimořádné splátky do 15. 2. 2022 (automatický výpočet).</a:t>
            </a:r>
            <a:endParaRPr lang="cs-CZ" sz="1400" dirty="0"/>
          </a:p>
          <a:p>
            <a:r>
              <a:rPr lang="cs-CZ" sz="1400" dirty="0" smtClean="0"/>
              <a:t>Dokument </a:t>
            </a:r>
            <a:r>
              <a:rPr lang="cs-CZ" sz="1400" dirty="0"/>
              <a:t>podepsat, orazítkovat a vyplnit datum.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4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648072"/>
          </a:xfrm>
        </p:spPr>
        <p:txBody>
          <a:bodyPr/>
          <a:lstStyle/>
          <a:p>
            <a:r>
              <a:rPr lang="cs-CZ" sz="2400" cap="none" dirty="0" smtClean="0"/>
              <a:t>Příloha č</a:t>
            </a:r>
            <a:r>
              <a:rPr lang="cs-CZ" sz="2400" dirty="0" smtClean="0"/>
              <a:t>. 2 – </a:t>
            </a:r>
            <a:r>
              <a:rPr lang="pl-PL" sz="2400" cap="none" dirty="0"/>
              <a:t>Výnosy a náklady sociální služby za rok </a:t>
            </a:r>
            <a:r>
              <a:rPr lang="pl-PL" sz="2400" cap="none" dirty="0" smtClean="0"/>
              <a:t>2021</a:t>
            </a:r>
            <a:endParaRPr lang="cs-CZ" sz="2400" cap="none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51520" y="1340768"/>
            <a:ext cx="3888432" cy="5112568"/>
          </a:xfrm>
        </p:spPr>
        <p:txBody>
          <a:bodyPr/>
          <a:lstStyle/>
          <a:p>
            <a:r>
              <a:rPr lang="cs-CZ" sz="1200" dirty="0"/>
              <a:t>Příloha se vztahuje k celkovým nákladům a výnosům soc. služby </a:t>
            </a:r>
            <a:r>
              <a:rPr lang="cs-CZ" sz="1200" dirty="0" smtClean="0"/>
              <a:t>v </a:t>
            </a:r>
            <a:r>
              <a:rPr lang="cs-CZ" sz="1200" dirty="0"/>
              <a:t>rozsahu Pověření výkonem SOHZ (nelze vykázat příjmy a výdaje).</a:t>
            </a:r>
          </a:p>
          <a:p>
            <a:r>
              <a:rPr lang="cs-CZ" sz="1200" dirty="0" smtClean="0"/>
              <a:t>Veškeré </a:t>
            </a:r>
            <a:r>
              <a:rPr lang="cs-CZ" sz="1200" dirty="0"/>
              <a:t>náklady a výnosy soc. služby pouze za základní činnosti soc. služby (bez fakultativních činností, zdravotní péče, atd.), které věcně a časově souvisí s obdobím od 1. 1. </a:t>
            </a:r>
            <a:r>
              <a:rPr lang="cs-CZ" sz="1200" dirty="0" smtClean="0"/>
              <a:t>2021 </a:t>
            </a:r>
            <a:r>
              <a:rPr lang="cs-CZ" sz="1200" dirty="0"/>
              <a:t>- 31. 12. </a:t>
            </a:r>
            <a:r>
              <a:rPr lang="cs-CZ" sz="1200" dirty="0" smtClean="0"/>
              <a:t>2021.</a:t>
            </a:r>
            <a:endParaRPr lang="cs-CZ" sz="1200" dirty="0"/>
          </a:p>
          <a:p>
            <a:r>
              <a:rPr lang="cs-CZ" sz="1200" dirty="0"/>
              <a:t> </a:t>
            </a:r>
            <a:r>
              <a:rPr lang="cs-CZ" sz="1200" dirty="0" smtClean="0"/>
              <a:t>Počet </a:t>
            </a:r>
            <a:r>
              <a:rPr lang="cs-CZ" sz="1200" dirty="0"/>
              <a:t>příloh č. 3 = počet sociálních služeb dotovaných z individuálního projektu. </a:t>
            </a:r>
          </a:p>
          <a:p>
            <a:r>
              <a:rPr lang="cs-CZ" sz="1200" dirty="0" smtClean="0"/>
              <a:t>Nezaokrouhlovat </a:t>
            </a:r>
            <a:r>
              <a:rPr lang="cs-CZ" sz="1200" dirty="0"/>
              <a:t>částky nákladů a výnosů </a:t>
            </a:r>
            <a:r>
              <a:rPr lang="cs-CZ" sz="1200" dirty="0" smtClean="0"/>
              <a:t>na celá čísla (uvést </a:t>
            </a:r>
            <a:r>
              <a:rPr lang="cs-CZ" sz="1200" dirty="0"/>
              <a:t>hodnotu v Kč na 2 desetinná místa).</a:t>
            </a:r>
          </a:p>
          <a:p>
            <a:pPr marL="0" indent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None/>
            </a:pPr>
            <a:endParaRPr lang="cs-CZ" dirty="0"/>
          </a:p>
        </p:txBody>
      </p:sp>
      <p:pic>
        <p:nvPicPr>
          <p:cNvPr id="12" name="Zástupný symbol pro obsah 11"/>
          <p:cNvPicPr>
            <a:picLocks noGrp="1" noChangeAspect="1"/>
          </p:cNvPicPr>
          <p:nvPr>
            <p:ph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687" y="1359153"/>
            <a:ext cx="3875437" cy="5076319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9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080000"/>
          </a:xfrm>
        </p:spPr>
        <p:txBody>
          <a:bodyPr/>
          <a:lstStyle/>
          <a:p>
            <a:r>
              <a:rPr lang="cs-CZ" sz="2400" cap="none" dirty="0"/>
              <a:t>Příloha č</a:t>
            </a:r>
            <a:r>
              <a:rPr lang="cs-CZ" sz="2400" dirty="0"/>
              <a:t>. </a:t>
            </a:r>
            <a:r>
              <a:rPr lang="cs-CZ" sz="2400" dirty="0" smtClean="0"/>
              <a:t>2 </a:t>
            </a:r>
            <a:r>
              <a:rPr lang="cs-CZ" sz="2400" dirty="0"/>
              <a:t>– </a:t>
            </a:r>
            <a:r>
              <a:rPr lang="pl-PL" sz="2400" cap="none" dirty="0"/>
              <a:t>Výnosy a náklady sociální služby za rok </a:t>
            </a:r>
            <a:r>
              <a:rPr lang="pl-PL" sz="2400" cap="none" dirty="0" smtClean="0"/>
              <a:t>2021</a:t>
            </a:r>
            <a:endParaRPr lang="cs-CZ" sz="24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07504" y="1268759"/>
            <a:ext cx="8928992" cy="5427315"/>
          </a:xfrm>
        </p:spPr>
        <p:txBody>
          <a:bodyPr/>
          <a:lstStyle/>
          <a:p>
            <a:endParaRPr lang="cs-CZ" sz="1800" dirty="0" smtClean="0"/>
          </a:p>
          <a:p>
            <a:pPr algn="just"/>
            <a:r>
              <a:rPr lang="cs-CZ" sz="1800" dirty="0" smtClean="0"/>
              <a:t>!!! </a:t>
            </a:r>
            <a:r>
              <a:rPr lang="cs-CZ" sz="1800" dirty="0"/>
              <a:t>POZOR !!! – údaje v Příloze č. </a:t>
            </a:r>
            <a:r>
              <a:rPr lang="cs-CZ" sz="1800" dirty="0" smtClean="0"/>
              <a:t>2 </a:t>
            </a:r>
            <a:r>
              <a:rPr lang="cs-CZ" sz="1800" dirty="0"/>
              <a:t>musí být shodné s údaji v Příloze č. 3</a:t>
            </a:r>
            <a:r>
              <a:rPr lang="cs-CZ" sz="1800" dirty="0" smtClean="0"/>
              <a:t>a </a:t>
            </a:r>
            <a:r>
              <a:rPr lang="cs-CZ" sz="1800" dirty="0"/>
              <a:t>(sestava z účetního programu zahrnující náklady a výnosy soc. služby – „Výsledovka“).</a:t>
            </a:r>
          </a:p>
          <a:p>
            <a:pPr algn="just"/>
            <a:r>
              <a:rPr lang="cs-CZ" sz="1800" dirty="0"/>
              <a:t>Vždy okomentovat výnosy v řádcích „Jiné veřejné zdroje“ a „Jiné soukromé zdroje“ (v případě potřeby i výnosy v dalších řádcích).</a:t>
            </a:r>
          </a:p>
          <a:p>
            <a:pPr algn="just"/>
            <a:r>
              <a:rPr lang="cs-CZ" sz="1800" dirty="0" smtClean="0"/>
              <a:t>Dotace </a:t>
            </a:r>
            <a:r>
              <a:rPr lang="cs-CZ" sz="1800" dirty="0"/>
              <a:t>dle § 101a se uvádí ve výši skutečně použité dotace po odečtení případných vratek NEVYČERPANÉ dotace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Dotace z Individuálního projektu </a:t>
            </a:r>
            <a:r>
              <a:rPr lang="cs-CZ" sz="1800" dirty="0"/>
              <a:t>se uvádí ve výši skutečně použité </a:t>
            </a:r>
            <a:r>
              <a:rPr lang="cs-CZ" sz="1800" dirty="0" smtClean="0"/>
              <a:t>dotace. S odkazem na čl. IV. odst. 4 a 5 smlouvy o poskytnutí účelové dotace se případné nevyčerpané prostředky nevracejí a je o ně ponížená 3. a 5. splátka.</a:t>
            </a:r>
            <a:endParaRPr lang="cs-CZ" sz="1800" dirty="0"/>
          </a:p>
          <a:p>
            <a:pPr marL="414000" lvl="1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18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080000"/>
          </a:xfrm>
        </p:spPr>
        <p:txBody>
          <a:bodyPr/>
          <a:lstStyle/>
          <a:p>
            <a:r>
              <a:rPr lang="cs-CZ" sz="2400" cap="none" dirty="0"/>
              <a:t>Příloha č</a:t>
            </a:r>
            <a:r>
              <a:rPr lang="cs-CZ" sz="2400" dirty="0"/>
              <a:t>. </a:t>
            </a:r>
            <a:r>
              <a:rPr lang="cs-CZ" sz="2400" dirty="0" smtClean="0"/>
              <a:t>2 </a:t>
            </a:r>
            <a:r>
              <a:rPr lang="cs-CZ" sz="2400" dirty="0"/>
              <a:t>– </a:t>
            </a:r>
            <a:r>
              <a:rPr lang="pl-PL" sz="2400" cap="none" dirty="0"/>
              <a:t>Výnosy a náklady sociální služby za rok </a:t>
            </a:r>
            <a:r>
              <a:rPr lang="pl-PL" sz="2400" cap="none" dirty="0" smtClean="0"/>
              <a:t>2021</a:t>
            </a:r>
            <a:endParaRPr lang="cs-CZ" sz="24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184576"/>
          </a:xfrm>
        </p:spPr>
        <p:txBody>
          <a:bodyPr/>
          <a:lstStyle/>
          <a:p>
            <a:pPr lvl="0"/>
            <a:endParaRPr lang="cs-CZ" sz="1800" u="sng" dirty="0" smtClean="0"/>
          </a:p>
          <a:p>
            <a:pPr lvl="0" algn="just"/>
            <a:r>
              <a:rPr lang="cs-CZ" sz="1800" u="sng" dirty="0" smtClean="0"/>
              <a:t>Celková </a:t>
            </a:r>
            <a:r>
              <a:rPr lang="cs-CZ" sz="1800" u="sng" dirty="0"/>
              <a:t>vratka nadměrné vyrovnávací platby</a:t>
            </a:r>
            <a:r>
              <a:rPr lang="cs-CZ" sz="1800" dirty="0"/>
              <a:t> (vypočte se automaticky). Jedná se o součet vratek nadměrné vyrovnávací platby, ke které dochází ve dvou níže uvedených případech:</a:t>
            </a:r>
          </a:p>
          <a:p>
            <a:pPr lvl="1" algn="just"/>
            <a:r>
              <a:rPr lang="cs-CZ" sz="1800" dirty="0"/>
              <a:t>kdy výnosy z veřejných zdrojů jsou vyšší než vyrovnávací platba stanovená v Pověření výkonem SOHZ </a:t>
            </a:r>
          </a:p>
          <a:p>
            <a:pPr lvl="1" algn="just"/>
            <a:r>
              <a:rPr lang="cs-CZ" sz="1800" dirty="0"/>
              <a:t>kdy výnosy jsou vyšší než náklady.</a:t>
            </a:r>
          </a:p>
          <a:p>
            <a:pPr lvl="0" algn="just"/>
            <a:r>
              <a:rPr lang="cs-CZ" sz="1800" dirty="0" smtClean="0"/>
              <a:t>Vratku </a:t>
            </a:r>
            <a:r>
              <a:rPr lang="cs-CZ" sz="1800" dirty="0"/>
              <a:t>provést na účet uvedený ve formuláři a z účtu příjemce dotace uvedeného ve </a:t>
            </a:r>
            <a:r>
              <a:rPr lang="cs-CZ" sz="1800" dirty="0" smtClean="0"/>
              <a:t>smlouvě </a:t>
            </a:r>
            <a:r>
              <a:rPr lang="cs-CZ" sz="1800" dirty="0"/>
              <a:t>o poskytnutí účelové dotace.</a:t>
            </a:r>
          </a:p>
          <a:p>
            <a:pPr lvl="0" algn="just"/>
            <a:r>
              <a:rPr lang="cs-CZ" sz="1800" dirty="0" smtClean="0"/>
              <a:t>Dokument </a:t>
            </a:r>
            <a:r>
              <a:rPr lang="cs-CZ" sz="1800" dirty="0"/>
              <a:t>podepsat, orazítkovat a vyplnit datum.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49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 smtClean="0">
                <a:sym typeface="Wingdings" panose="05000000000000000000" pitchFamily="2" charset="2"/>
              </a:rPr>
              <a:t>Příloha </a:t>
            </a:r>
            <a:r>
              <a:rPr lang="cs-CZ" sz="2400" cap="none" dirty="0">
                <a:sym typeface="Wingdings" panose="05000000000000000000" pitchFamily="2" charset="2"/>
              </a:rPr>
              <a:t>č. </a:t>
            </a:r>
            <a:r>
              <a:rPr lang="cs-CZ" sz="2400" cap="none" dirty="0" smtClean="0">
                <a:sym typeface="Wingdings" panose="05000000000000000000" pitchFamily="2" charset="2"/>
              </a:rPr>
              <a:t>3a </a:t>
            </a:r>
            <a:r>
              <a:rPr lang="cs-CZ" sz="2400" cap="none" dirty="0">
                <a:sym typeface="Wingdings" panose="05000000000000000000" pitchFamily="2" charset="2"/>
              </a:rPr>
              <a:t>– Sestava z účetního programu (analytická</a:t>
            </a:r>
            <a:r>
              <a:rPr lang="cs-CZ" sz="2400" cap="none" dirty="0" smtClean="0">
                <a:sym typeface="Wingdings" panose="05000000000000000000" pitchFamily="2" charset="2"/>
              </a:rPr>
              <a:t>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499248"/>
          </a:xfrm>
        </p:spPr>
        <p:txBody>
          <a:bodyPr/>
          <a:lstStyle/>
          <a:p>
            <a:r>
              <a:rPr lang="cs-CZ" sz="1200" dirty="0"/>
              <a:t>Sestava z účetního programu zahrnující náklady a výnosy sociální služby </a:t>
            </a:r>
            <a:r>
              <a:rPr lang="cs-CZ" sz="1200" dirty="0" smtClean="0"/>
              <a:t>(tzv. „Výsledovka</a:t>
            </a:r>
            <a:r>
              <a:rPr lang="cs-CZ" sz="1200" dirty="0"/>
              <a:t>“). </a:t>
            </a:r>
            <a:r>
              <a:rPr lang="cs-CZ" sz="1200" dirty="0" smtClean="0"/>
              <a:t>Údaje </a:t>
            </a:r>
            <a:r>
              <a:rPr lang="cs-CZ" sz="1200" dirty="0"/>
              <a:t>(náklady a výnosy) v Příloze č. 3a musí být shodné s údaji v Příloze č. </a:t>
            </a:r>
            <a:r>
              <a:rPr lang="cs-CZ" sz="1200" dirty="0" smtClean="0"/>
              <a:t>2.</a:t>
            </a:r>
            <a:endParaRPr lang="cs-CZ" sz="1200" dirty="0"/>
          </a:p>
          <a:p>
            <a:r>
              <a:rPr lang="cs-CZ" sz="1200" dirty="0" smtClean="0"/>
              <a:t>Přílohu označit/identifikovat, k jaké službě patří.</a:t>
            </a:r>
          </a:p>
          <a:p>
            <a:r>
              <a:rPr lang="cs-CZ" sz="1200" dirty="0" smtClean="0"/>
              <a:t>Počet příloh č. 3a = počet </a:t>
            </a:r>
            <a:r>
              <a:rPr lang="cs-CZ" sz="1200" dirty="0"/>
              <a:t>sociálních služeb dotovaných z individuálního </a:t>
            </a:r>
            <a:r>
              <a:rPr lang="cs-CZ" sz="1200" dirty="0" smtClean="0"/>
              <a:t>projektu.</a:t>
            </a:r>
          </a:p>
          <a:p>
            <a:r>
              <a:rPr lang="cs-CZ" sz="1200" dirty="0"/>
              <a:t>Veškeré náklady a výnosy soc. služby pouze za základní činnosti soc. služby (bez fakultativních činností, zdravotní péče, atd.), které věcně a časově souvisejí s obdobím 1. 1. </a:t>
            </a:r>
            <a:r>
              <a:rPr lang="cs-CZ" sz="1200" dirty="0" smtClean="0"/>
              <a:t>2021 </a:t>
            </a:r>
            <a:r>
              <a:rPr lang="cs-CZ" sz="1200" dirty="0"/>
              <a:t>- 31. 12. </a:t>
            </a:r>
            <a:r>
              <a:rPr lang="cs-CZ" sz="1200" dirty="0" smtClean="0"/>
              <a:t>2021.</a:t>
            </a:r>
          </a:p>
          <a:p>
            <a:r>
              <a:rPr lang="cs-CZ" sz="1200" dirty="0"/>
              <a:t>Příloha se vztahuje k celkovým nákladům a výnosům soc. služby </a:t>
            </a:r>
            <a:r>
              <a:rPr lang="cs-CZ" sz="1200" dirty="0" smtClean="0"/>
              <a:t>v </a:t>
            </a:r>
            <a:r>
              <a:rPr lang="cs-CZ" sz="1200" dirty="0"/>
              <a:t>rozsahu Pověření výkonem SOHZ, tzn. nejen k </a:t>
            </a:r>
            <a:r>
              <a:rPr lang="cs-CZ" sz="1200" dirty="0" smtClean="0"/>
              <a:t>poskytnuté dotaci </a:t>
            </a:r>
            <a:r>
              <a:rPr lang="cs-CZ" sz="1200" dirty="0"/>
              <a:t>v rámci </a:t>
            </a:r>
            <a:r>
              <a:rPr lang="cs-CZ" sz="1200" dirty="0" smtClean="0"/>
              <a:t>dotačního programu „</a:t>
            </a:r>
            <a:r>
              <a:rPr lang="cs-CZ" sz="1200" dirty="0"/>
              <a:t>Podpora sociálních služeb </a:t>
            </a:r>
            <a:r>
              <a:rPr lang="cs-CZ" sz="1200" dirty="0" smtClean="0"/>
              <a:t>v rámci </a:t>
            </a:r>
            <a:r>
              <a:rPr lang="cs-CZ" sz="1200" dirty="0"/>
              <a:t>individuálního projektu Podpora sociálních služeb v Plzeňském kraji </a:t>
            </a:r>
            <a:r>
              <a:rPr lang="cs-CZ" sz="1200" dirty="0" smtClean="0"/>
              <a:t>2021 </a:t>
            </a:r>
            <a:r>
              <a:rPr lang="cs-CZ" sz="1200" dirty="0"/>
              <a:t>– </a:t>
            </a:r>
            <a:r>
              <a:rPr lang="cs-CZ" sz="1200" dirty="0" smtClean="0"/>
              <a:t>2022“ a dotačním </a:t>
            </a:r>
            <a:r>
              <a:rPr lang="cs-CZ" sz="1200" dirty="0" smtClean="0"/>
              <a:t>programům </a:t>
            </a:r>
            <a:r>
              <a:rPr lang="cs-CZ" sz="1200" dirty="0"/>
              <a:t>dle § 101a zákona č. 108/2006 Sb., ale i dalším nákladům/výnosům (</a:t>
            </a:r>
            <a:r>
              <a:rPr lang="cs-CZ" sz="1200" dirty="0" smtClean="0"/>
              <a:t>výnosy </a:t>
            </a:r>
            <a:r>
              <a:rPr lang="cs-CZ" sz="1200" dirty="0"/>
              <a:t>od jiných subjektů, </a:t>
            </a:r>
            <a:r>
              <a:rPr lang="cs-CZ" sz="1200" dirty="0" smtClean="0"/>
              <a:t>příspěvky </a:t>
            </a:r>
            <a:r>
              <a:rPr lang="cs-CZ" sz="1200" dirty="0"/>
              <a:t>zřizovatele atd</a:t>
            </a:r>
            <a:r>
              <a:rPr lang="cs-CZ" sz="1200" dirty="0" smtClean="0"/>
              <a:t>.).</a:t>
            </a:r>
          </a:p>
          <a:p>
            <a:r>
              <a:rPr lang="cs-CZ" sz="1200" dirty="0"/>
              <a:t>Příloha bude zpracována v okamžiku </a:t>
            </a:r>
            <a:r>
              <a:rPr lang="cs-CZ" sz="1200" dirty="0" smtClean="0"/>
              <a:t>před </a:t>
            </a:r>
            <a:r>
              <a:rPr lang="cs-CZ" sz="1200" dirty="0"/>
              <a:t>zaúčtováním případné vratky vyrovnávací platby vypočtené v příloze č. </a:t>
            </a:r>
            <a:r>
              <a:rPr lang="cs-CZ" sz="1200" dirty="0" smtClean="0"/>
              <a:t>2. </a:t>
            </a:r>
          </a:p>
          <a:p>
            <a:r>
              <a:rPr lang="cs-CZ" sz="1200" dirty="0" smtClean="0"/>
              <a:t>Dokument </a:t>
            </a:r>
            <a:r>
              <a:rPr lang="cs-CZ" sz="1200" dirty="0"/>
              <a:t>podepsat, orazítkovat a vyplnit </a:t>
            </a:r>
            <a:r>
              <a:rPr lang="cs-CZ" sz="1200" dirty="0" smtClean="0"/>
              <a:t>datum.</a:t>
            </a:r>
            <a:endParaRPr lang="cs-CZ" sz="12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8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6380</TotalTime>
  <Words>1662</Words>
  <Application>Microsoft Office PowerPoint</Application>
  <PresentationFormat>Předvádění na obrazovce (4:3)</PresentationFormat>
  <Paragraphs>116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Wingdings</vt:lpstr>
      <vt:lpstr>Wingdings 3</vt:lpstr>
      <vt:lpstr>prezentace</vt:lpstr>
      <vt:lpstr> Vyúčtování dotace poskytnuté  z  dotačního programu  „Podpora sociálních služeb v rámci individuálního projektu Podpora sociálních služeb  v Plzeňském kraji 2021 – 2022“ </vt:lpstr>
      <vt:lpstr>Vyúčtování dotace – formuláře   Úvodní list vyúčtování   Příloha č. 1 – Finanční vypořádání dotace   Příloha č. 2 – Výnosy a náklady sociální služby   Příloha č. 3a – Sestava z účetního programu za sociální službu (analytická)   Příloha č. 3b – Sestava z účetního programu za dotaci (dokladová)   Příloha č. 3c – Náklady a výnosy vztahující se k dotaci MPSV z „programu podpory E“   Příloha č. 4 – Monitorovací ukazatele služby     </vt:lpstr>
      <vt:lpstr>Úvodní  list vyúčtování</vt:lpstr>
      <vt:lpstr>Příloha č. 1 – Finanční vypořádání dotace</vt:lpstr>
      <vt:lpstr> Příloha č. 1 – Finanční vypořádání dotace</vt:lpstr>
      <vt:lpstr>Příloha č. 2 – Výnosy a náklady sociální služby za rok 2021</vt:lpstr>
      <vt:lpstr>Příloha č. 2 – Výnosy a náklady sociální služby za rok 2021</vt:lpstr>
      <vt:lpstr>Příloha č. 2 – Výnosy a náklady sociální služby za rok 2021</vt:lpstr>
      <vt:lpstr>Příloha č. 3a – Sestava z účetního programu (analytická)</vt:lpstr>
      <vt:lpstr>Příloha č. 3b – Sestava z účetního programu (dokladová)</vt:lpstr>
      <vt:lpstr>Příloha č. 3c - Náklady a výnosy vztahující se k dotaci MPSV z „programu podpory E“  </vt:lpstr>
      <vt:lpstr>Příloha č. 4 – Monitorovací ukazatele služby</vt:lpstr>
      <vt:lpstr>Příloha č. 4 – Monitorovací ukazatele služby (Domy na půl cesty)</vt:lpstr>
      <vt:lpstr>Příloha č. 4 – Monitorovací ukazatele služby (Sociální rehabilitace)</vt:lpstr>
      <vt:lpstr>Příloha č. 4 – Monitorovací ukazatele služby</vt:lpstr>
      <vt:lpstr>Termín a způsob předání vyúčtování dotace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Petroková Helena (MPSV)</dc:creator>
  <cp:lastModifiedBy>Kulhánková Renata</cp:lastModifiedBy>
  <cp:revision>340</cp:revision>
  <cp:lastPrinted>2021-12-13T09:34:53Z</cp:lastPrinted>
  <dcterms:created xsi:type="dcterms:W3CDTF">2015-02-20T08:23:15Z</dcterms:created>
  <dcterms:modified xsi:type="dcterms:W3CDTF">2021-12-14T14:27:19Z</dcterms:modified>
</cp:coreProperties>
</file>