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22"/>
  </p:notesMasterIdLst>
  <p:handoutMasterIdLst>
    <p:handoutMasterId r:id="rId23"/>
  </p:handoutMasterIdLst>
  <p:sldIdLst>
    <p:sldId id="256" r:id="rId3"/>
    <p:sldId id="275" r:id="rId4"/>
    <p:sldId id="329" r:id="rId5"/>
    <p:sldId id="328" r:id="rId6"/>
    <p:sldId id="332" r:id="rId7"/>
    <p:sldId id="333" r:id="rId8"/>
    <p:sldId id="331" r:id="rId9"/>
    <p:sldId id="321" r:id="rId10"/>
    <p:sldId id="274" r:id="rId11"/>
    <p:sldId id="330" r:id="rId12"/>
    <p:sldId id="334" r:id="rId13"/>
    <p:sldId id="338" r:id="rId14"/>
    <p:sldId id="335" r:id="rId15"/>
    <p:sldId id="324" r:id="rId16"/>
    <p:sldId id="325" r:id="rId17"/>
    <p:sldId id="337" r:id="rId18"/>
    <p:sldId id="327" r:id="rId19"/>
    <p:sldId id="336" r:id="rId20"/>
    <p:sldId id="259" r:id="rId2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BC0C"/>
    <a:srgbClr val="EC0000"/>
    <a:srgbClr val="FF0000"/>
    <a:srgbClr val="C3CACE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830" y="-5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AE85997-4060-4D63-98A6-D9BC811594F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60361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6B70659-0992-40BB-90FC-896D1307FE3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68937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9DB0C3-B399-4C46-9F00-5FBBFABE8CF9}" type="slidenum">
              <a:rPr lang="cs-CZ"/>
              <a:pPr/>
              <a:t>1</a:t>
            </a:fld>
            <a:endParaRPr lang="cs-CZ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4F7CA0-D352-4393-AF4F-B0B713584D6A}" type="slidenum">
              <a:rPr lang="cs-CZ"/>
              <a:pPr/>
              <a:t>10</a:t>
            </a:fld>
            <a:endParaRPr lang="cs-CZ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4F7CA0-D352-4393-AF4F-B0B713584D6A}" type="slidenum">
              <a:rPr lang="cs-CZ"/>
              <a:pPr/>
              <a:t>11</a:t>
            </a:fld>
            <a:endParaRPr lang="cs-CZ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4F7CA0-D352-4393-AF4F-B0B713584D6A}" type="slidenum">
              <a:rPr lang="cs-CZ"/>
              <a:pPr/>
              <a:t>12</a:t>
            </a:fld>
            <a:endParaRPr lang="cs-CZ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4F7CA0-D352-4393-AF4F-B0B713584D6A}" type="slidenum">
              <a:rPr lang="cs-CZ"/>
              <a:pPr/>
              <a:t>13</a:t>
            </a:fld>
            <a:endParaRPr lang="cs-CZ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A0F5AB-3FAD-48ED-A670-FB87A6000687}" type="slidenum">
              <a:rPr lang="cs-CZ"/>
              <a:pPr/>
              <a:t>14</a:t>
            </a:fld>
            <a:endParaRPr lang="cs-CZ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A0F5AB-3FAD-48ED-A670-FB87A6000687}" type="slidenum">
              <a:rPr lang="cs-CZ"/>
              <a:pPr/>
              <a:t>15</a:t>
            </a:fld>
            <a:endParaRPr lang="cs-CZ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A0F5AB-3FAD-48ED-A670-FB87A6000687}" type="slidenum">
              <a:rPr lang="cs-CZ"/>
              <a:pPr/>
              <a:t>16</a:t>
            </a:fld>
            <a:endParaRPr lang="cs-CZ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A0F5AB-3FAD-48ED-A670-FB87A6000687}" type="slidenum">
              <a:rPr lang="cs-CZ"/>
              <a:pPr/>
              <a:t>17</a:t>
            </a:fld>
            <a:endParaRPr lang="cs-CZ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A0F5AB-3FAD-48ED-A670-FB87A6000687}" type="slidenum">
              <a:rPr lang="cs-CZ"/>
              <a:pPr/>
              <a:t>18</a:t>
            </a:fld>
            <a:endParaRPr lang="cs-CZ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4EE96C-8FD2-4C32-BAF0-5209887AA2B0}" type="slidenum">
              <a:rPr lang="cs-CZ"/>
              <a:pPr/>
              <a:t>19</a:t>
            </a:fld>
            <a:endParaRPr lang="cs-CZ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873AA0-3D20-4DBD-9D38-C4956D7A778F}" type="slidenum">
              <a:rPr lang="cs-CZ"/>
              <a:pPr/>
              <a:t>2</a:t>
            </a:fld>
            <a:endParaRPr lang="cs-CZ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4F7CA0-D352-4393-AF4F-B0B713584D6A}" type="slidenum">
              <a:rPr lang="cs-CZ"/>
              <a:pPr/>
              <a:t>3</a:t>
            </a:fld>
            <a:endParaRPr lang="cs-CZ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4F7CA0-D352-4393-AF4F-B0B713584D6A}" type="slidenum">
              <a:rPr lang="cs-CZ"/>
              <a:pPr/>
              <a:t>4</a:t>
            </a:fld>
            <a:endParaRPr lang="cs-CZ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4F7CA0-D352-4393-AF4F-B0B713584D6A}" type="slidenum">
              <a:rPr lang="cs-CZ"/>
              <a:pPr/>
              <a:t>5</a:t>
            </a:fld>
            <a:endParaRPr lang="cs-CZ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4F7CA0-D352-4393-AF4F-B0B713584D6A}" type="slidenum">
              <a:rPr lang="cs-CZ"/>
              <a:pPr/>
              <a:t>6</a:t>
            </a:fld>
            <a:endParaRPr lang="cs-CZ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4F7CA0-D352-4393-AF4F-B0B713584D6A}" type="slidenum">
              <a:rPr lang="cs-CZ"/>
              <a:pPr/>
              <a:t>7</a:t>
            </a:fld>
            <a:endParaRPr lang="cs-CZ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873AA0-3D20-4DBD-9D38-C4956D7A778F}" type="slidenum">
              <a:rPr lang="cs-CZ"/>
              <a:pPr/>
              <a:t>8</a:t>
            </a:fld>
            <a:endParaRPr lang="cs-CZ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4F7CA0-D352-4393-AF4F-B0B713584D6A}" type="slidenum">
              <a:rPr lang="cs-CZ"/>
              <a:pPr/>
              <a:t>9</a:t>
            </a:fld>
            <a:endParaRPr lang="cs-CZ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81300"/>
            <a:ext cx="2057400" cy="30241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81300"/>
            <a:ext cx="6019800" cy="30241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707CB8-82D7-4DF9-B911-42795871181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6A8FE1-C252-4F4A-BD25-26F69FFB3AE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A403BA-AB51-4C71-AD9A-71B737CB1C2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4032250" cy="3341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1850" y="1916113"/>
            <a:ext cx="4033838" cy="3341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37C3AB-07DC-4641-A999-F945B18883E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AD8BB-0704-4106-A4FB-5F157797A83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7E68E6-477D-45EC-823D-2D6DFC1CE33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D69EE3-567E-4A34-9CD1-36C2E09DAC4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550419-AD85-4F10-A028-928D6ED5E05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EBE9DC-412D-466B-A574-7C4CFFA322E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7A0DE0-DD87-45E9-AF7D-EC168B6D14C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196975"/>
            <a:ext cx="2057400" cy="40608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96975"/>
            <a:ext cx="6019800" cy="40608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A9EA65-74A3-4F05-83D2-13A45805168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96975"/>
            <a:ext cx="8229600" cy="5048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916113"/>
            <a:ext cx="4032250" cy="334168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1850" y="1916113"/>
            <a:ext cx="4033838" cy="334168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54451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54451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54451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A6D7257-C4F0-4D98-99D4-1B7144DFC89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3573463"/>
            <a:ext cx="4038600" cy="2232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3573463"/>
            <a:ext cx="4038600" cy="2232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 descr="ppt1_0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175" y="0"/>
            <a:ext cx="9140825" cy="2535238"/>
          </a:xfrm>
          <a:prstGeom prst="rect">
            <a:avLst/>
          </a:prstGeom>
          <a:noFill/>
        </p:spPr>
      </p:pic>
      <p:pic>
        <p:nvPicPr>
          <p:cNvPr id="1036" name="Picture 12" descr="ppt1_03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000750"/>
            <a:ext cx="9140825" cy="85725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81300"/>
            <a:ext cx="82296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3573463"/>
            <a:ext cx="8229600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Black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Black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Black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196975"/>
            <a:ext cx="82296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8218488" cy="334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here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4451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4451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4451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C7ED7D2-5453-4915-B6D0-F774691F6C4F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5128" name="Picture 8" descr="ppt2_01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175" y="0"/>
            <a:ext cx="9140825" cy="904875"/>
          </a:xfrm>
          <a:prstGeom prst="rect">
            <a:avLst/>
          </a:prstGeom>
          <a:noFill/>
        </p:spPr>
      </p:pic>
      <p:pic>
        <p:nvPicPr>
          <p:cNvPr id="5129" name="Picture 9" descr="ppt2_03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175" y="6303963"/>
            <a:ext cx="9140825" cy="55403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Black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Black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Black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28596" y="3208342"/>
            <a:ext cx="8070850" cy="792162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US" sz="4400" b="1" dirty="0" err="1" smtClean="0">
                <a:solidFill>
                  <a:schemeClr val="accent2"/>
                </a:solidFill>
              </a:rPr>
              <a:t>ePUSA</a:t>
            </a:r>
            <a:endParaRPr lang="cs-CZ" sz="4400" b="1" dirty="0" smtClean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sz="3200" b="1" dirty="0" smtClean="0">
                <a:solidFill>
                  <a:schemeClr val="accent2"/>
                </a:solidFill>
              </a:rPr>
              <a:t>- </a:t>
            </a:r>
            <a:r>
              <a:rPr lang="en-US" sz="3200" b="1" dirty="0" err="1" smtClean="0">
                <a:solidFill>
                  <a:schemeClr val="accent2"/>
                </a:solidFill>
              </a:rPr>
              <a:t>sou</a:t>
            </a:r>
            <a:r>
              <a:rPr lang="cs-CZ" sz="3200" b="1" dirty="0" smtClean="0">
                <a:solidFill>
                  <a:schemeClr val="accent2"/>
                </a:solidFill>
              </a:rPr>
              <a:t>časný stav, jak na vnitřní integraci</a:t>
            </a:r>
            <a:endParaRPr lang="cs-CZ" sz="3200" b="1" dirty="0">
              <a:solidFill>
                <a:schemeClr val="accent2"/>
              </a:solidFill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142844" y="5143512"/>
            <a:ext cx="8280400" cy="773129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cs-CZ" sz="1600" b="1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42984"/>
            <a:ext cx="6624637" cy="755650"/>
          </a:xfrm>
          <a:noFill/>
          <a:ln/>
        </p:spPr>
        <p:txBody>
          <a:bodyPr/>
          <a:lstStyle/>
          <a:p>
            <a:pPr algn="l"/>
            <a:r>
              <a:rPr lang="cs-CZ" sz="4000" b="1" dirty="0" smtClean="0">
                <a:solidFill>
                  <a:srgbClr val="E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Výhoda </a:t>
            </a:r>
            <a:r>
              <a:rPr lang="cs-CZ" sz="4000" b="1" dirty="0" err="1" smtClean="0">
                <a:solidFill>
                  <a:srgbClr val="E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KREPu</a:t>
            </a:r>
            <a:endParaRPr lang="cs-CZ" sz="4000" b="1" dirty="0">
              <a:solidFill>
                <a:srgbClr val="EC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85926"/>
            <a:ext cx="7543800" cy="4953000"/>
          </a:xfrm>
          <a:noFill/>
          <a:ln/>
        </p:spPr>
        <p:txBody>
          <a:bodyPr/>
          <a:lstStyle/>
          <a:p>
            <a:r>
              <a:rPr lang="cs-CZ" sz="2400" dirty="0" smtClean="0"/>
              <a:t>pro </a:t>
            </a:r>
            <a:r>
              <a:rPr lang="cs-CZ" sz="2400" dirty="0" err="1" smtClean="0"/>
              <a:t>MVČR</a:t>
            </a:r>
            <a:r>
              <a:rPr lang="cs-CZ" sz="2400" dirty="0" smtClean="0"/>
              <a:t> (seznam </a:t>
            </a:r>
            <a:r>
              <a:rPr lang="cs-CZ" sz="2400" dirty="0" err="1" smtClean="0"/>
              <a:t>OVM</a:t>
            </a:r>
            <a:r>
              <a:rPr lang="cs-CZ" sz="2400" dirty="0" smtClean="0"/>
              <a:t>) bude ze strany krajů KREP jediný zdroj dat</a:t>
            </a:r>
          </a:p>
          <a:p>
            <a:r>
              <a:rPr lang="cs-CZ" sz="2400" dirty="0" smtClean="0"/>
              <a:t>nezmění se již implementovaná datové rozhraní</a:t>
            </a:r>
          </a:p>
          <a:p>
            <a:r>
              <a:rPr lang="cs-CZ" sz="2400" dirty="0" smtClean="0"/>
              <a:t>budeme moci využívat www rozhraní na které jsme připraveni a funkce, které nám </a:t>
            </a:r>
            <a:r>
              <a:rPr lang="cs-CZ" sz="2400" dirty="0" err="1" smtClean="0"/>
              <a:t>SOVM</a:t>
            </a:r>
            <a:r>
              <a:rPr lang="cs-CZ" sz="2400" dirty="0" smtClean="0"/>
              <a:t> nikdy neposkytne (historizace dat, exporty dat, spravování dat za podřízené subjekty,…)</a:t>
            </a:r>
          </a:p>
          <a:p>
            <a:r>
              <a:rPr lang="cs-CZ" sz="2400" dirty="0" smtClean="0"/>
              <a:t>veškeré změny a rozvoj si budeme moci řídit sami bez ohledu na </a:t>
            </a:r>
            <a:r>
              <a:rPr lang="cs-CZ" sz="2400" dirty="0" err="1" smtClean="0"/>
              <a:t>MVČR</a:t>
            </a:r>
            <a:endParaRPr lang="cs-CZ" sz="2400" dirty="0" smtClean="0"/>
          </a:p>
          <a:p>
            <a:r>
              <a:rPr lang="cs-CZ" sz="2400" dirty="0" smtClean="0"/>
              <a:t>zajímá nás maximální počet aktuálních dat, ne minimální počet ověřených dat</a:t>
            </a:r>
          </a:p>
          <a:p>
            <a:pPr>
              <a:buFontTx/>
              <a:buNone/>
            </a:pPr>
            <a:endParaRPr lang="cs-CZ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42984"/>
            <a:ext cx="6624637" cy="755650"/>
          </a:xfrm>
          <a:noFill/>
          <a:ln/>
        </p:spPr>
        <p:txBody>
          <a:bodyPr/>
          <a:lstStyle/>
          <a:p>
            <a:pPr algn="l"/>
            <a:r>
              <a:rPr lang="cs-CZ" sz="4000" b="1" dirty="0" smtClean="0">
                <a:solidFill>
                  <a:srgbClr val="E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Vize odsouhlasená </a:t>
            </a:r>
            <a:r>
              <a:rPr lang="cs-CZ" sz="4000" b="1" dirty="0" err="1" smtClean="0">
                <a:solidFill>
                  <a:srgbClr val="E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MVČR</a:t>
            </a:r>
            <a:endParaRPr lang="cs-CZ" sz="4000" b="1" dirty="0">
              <a:solidFill>
                <a:srgbClr val="EC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pic>
        <p:nvPicPr>
          <p:cNvPr id="5" name="Zástupný symbol pro obsah 4" descr="KREP-schema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835696" y="1916832"/>
            <a:ext cx="6031154" cy="4393207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42984"/>
            <a:ext cx="6624637" cy="755650"/>
          </a:xfrm>
          <a:noFill/>
          <a:ln/>
        </p:spPr>
        <p:txBody>
          <a:bodyPr/>
          <a:lstStyle/>
          <a:p>
            <a:pPr algn="l"/>
            <a:r>
              <a:rPr lang="cs-CZ" sz="4000" b="1" dirty="0" smtClean="0">
                <a:solidFill>
                  <a:srgbClr val="E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Tedy v našem případě</a:t>
            </a:r>
            <a:endParaRPr lang="cs-CZ" sz="4000" b="1" dirty="0">
              <a:solidFill>
                <a:srgbClr val="EC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pic>
        <p:nvPicPr>
          <p:cNvPr id="6" name="Zástupný symbol pro obsah 5" descr="eP-napojeni-na-dalsi-ISVS v81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619672" y="1844824"/>
            <a:ext cx="5904656" cy="4447662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42984"/>
            <a:ext cx="6624637" cy="755650"/>
          </a:xfrm>
          <a:noFill/>
          <a:ln/>
        </p:spPr>
        <p:txBody>
          <a:bodyPr/>
          <a:lstStyle/>
          <a:p>
            <a:pPr algn="l"/>
            <a:r>
              <a:rPr lang="cs-CZ" sz="4000" b="1" dirty="0" smtClean="0">
                <a:solidFill>
                  <a:srgbClr val="E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Co tedy chceme?</a:t>
            </a:r>
            <a:endParaRPr lang="cs-CZ" sz="4000" b="1" dirty="0">
              <a:solidFill>
                <a:srgbClr val="EC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85926"/>
            <a:ext cx="7543800" cy="4953000"/>
          </a:xfrm>
          <a:noFill/>
          <a:ln/>
        </p:spPr>
        <p:txBody>
          <a:bodyPr/>
          <a:lstStyle/>
          <a:p>
            <a:r>
              <a:rPr lang="cs-CZ" sz="2400" dirty="0" smtClean="0"/>
              <a:t>„co je státní ať je státní, co je krajské ať zůstane krajské…“</a:t>
            </a:r>
          </a:p>
          <a:p>
            <a:r>
              <a:rPr lang="cs-CZ" sz="2400" dirty="0" smtClean="0"/>
              <a:t>zachování napojení na </a:t>
            </a:r>
            <a:r>
              <a:rPr lang="cs-CZ" sz="2400" dirty="0" err="1" smtClean="0"/>
              <a:t>IM</a:t>
            </a:r>
            <a:r>
              <a:rPr lang="cs-CZ" sz="2400" dirty="0" smtClean="0"/>
              <a:t> státu (</a:t>
            </a:r>
            <a:r>
              <a:rPr lang="cs-CZ" sz="2400" dirty="0" err="1" smtClean="0"/>
              <a:t>Csech</a:t>
            </a:r>
            <a:r>
              <a:rPr lang="cs-CZ" sz="2400" dirty="0" smtClean="0"/>
              <a:t> POINT) a využití stejných identit</a:t>
            </a:r>
          </a:p>
          <a:p>
            <a:r>
              <a:rPr lang="cs-CZ" sz="2400" dirty="0" smtClean="0"/>
              <a:t>spravování nových identit pro náš vnější svět z vnitřních </a:t>
            </a:r>
            <a:r>
              <a:rPr lang="cs-CZ" sz="2400" dirty="0" err="1" smtClean="0"/>
              <a:t>IS</a:t>
            </a:r>
            <a:r>
              <a:rPr lang="cs-CZ" sz="2400" dirty="0" smtClean="0"/>
              <a:t> (FIM, </a:t>
            </a:r>
            <a:r>
              <a:rPr lang="cs-CZ" sz="2400" dirty="0" err="1" smtClean="0"/>
              <a:t>EOS</a:t>
            </a:r>
            <a:r>
              <a:rPr lang="cs-CZ" sz="2400" dirty="0" smtClean="0"/>
              <a:t>, cokoli jiného), jejich propagaci do </a:t>
            </a:r>
            <a:r>
              <a:rPr lang="cs-CZ" sz="2400" dirty="0" err="1" smtClean="0"/>
              <a:t>KREPu</a:t>
            </a:r>
            <a:r>
              <a:rPr lang="cs-CZ" sz="2400" dirty="0" smtClean="0"/>
              <a:t> a následně do </a:t>
            </a:r>
            <a:r>
              <a:rPr lang="cs-CZ" sz="2400" dirty="0" err="1" smtClean="0"/>
              <a:t>SOVM</a:t>
            </a:r>
            <a:endParaRPr lang="cs-CZ" sz="2400" dirty="0" smtClean="0"/>
          </a:p>
          <a:p>
            <a:r>
              <a:rPr lang="cs-CZ" sz="2400" dirty="0" smtClean="0"/>
              <a:t>možnost měnit data skrze KREP v </a:t>
            </a:r>
            <a:r>
              <a:rPr lang="cs-CZ" sz="2400" dirty="0" err="1" smtClean="0"/>
              <a:t>SOVM</a:t>
            </a:r>
            <a:r>
              <a:rPr lang="cs-CZ" sz="2400" dirty="0" smtClean="0"/>
              <a:t> i za podřízené subjekty</a:t>
            </a:r>
          </a:p>
          <a:p>
            <a:r>
              <a:rPr lang="cs-CZ" sz="2400" dirty="0" smtClean="0"/>
              <a:t>o zbytek se postaráme sami skrze KREP</a:t>
            </a:r>
          </a:p>
          <a:p>
            <a:pPr>
              <a:buFontTx/>
              <a:buNone/>
            </a:pPr>
            <a:endParaRPr lang="cs-CZ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4000" b="1" dirty="0" smtClean="0">
                <a:solidFill>
                  <a:srgbClr val="E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Co musí KREP </a:t>
            </a:r>
            <a:r>
              <a:rPr lang="en-US" sz="4000" b="1" dirty="0" err="1" smtClean="0">
                <a:solidFill>
                  <a:srgbClr val="E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obsahovat</a:t>
            </a:r>
            <a:r>
              <a:rPr lang="cs-CZ" sz="4000" b="1" dirty="0" smtClean="0">
                <a:solidFill>
                  <a:srgbClr val="E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?</a:t>
            </a:r>
            <a:endParaRPr lang="cs-CZ" sz="4000" b="1" dirty="0">
              <a:solidFill>
                <a:srgbClr val="EC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684213" y="1916113"/>
            <a:ext cx="7772400" cy="4013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400" dirty="0" smtClean="0"/>
              <a:t>automatické administrace/registrování rolí k jednotlivým ATS v první fázi pouze kraji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400" dirty="0" smtClean="0"/>
              <a:t>přiřazování těchto rolí jednotlivým subjektům hierarchicky podřízeným (obce 3, 2, 1 typu, zřizované organizace a to včetně typů)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400" dirty="0" smtClean="0"/>
              <a:t>subjekty s danou rolí budou mít následovně právo tuto roli přiřazovat jednotlivým kontaktním osobám (identitám)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400" dirty="0" smtClean="0"/>
              <a:t>právo přidělit role bude mít lokální administrátor subjektu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7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27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27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27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27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4000" b="1" dirty="0" smtClean="0">
                <a:solidFill>
                  <a:srgbClr val="E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Co musí KREP </a:t>
            </a:r>
            <a:r>
              <a:rPr lang="en-US" sz="4000" b="1" dirty="0" err="1" smtClean="0">
                <a:solidFill>
                  <a:srgbClr val="E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obsahovat</a:t>
            </a:r>
            <a:r>
              <a:rPr lang="cs-CZ" sz="4000" b="1" dirty="0" smtClean="0">
                <a:solidFill>
                  <a:srgbClr val="E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?</a:t>
            </a:r>
            <a:endParaRPr lang="cs-CZ" sz="4000" b="1" dirty="0">
              <a:solidFill>
                <a:srgbClr val="EC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684213" y="1916113"/>
            <a:ext cx="7772400" cy="4013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400" dirty="0" smtClean="0"/>
              <a:t>replikace informací o identitách i do lokálních KREP (na lokální úrovni jsou data pouze pro čtení), možnost využití při nedostupnosti centrály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400" dirty="0" smtClean="0"/>
              <a:t>webová služba (jak na centrální, tak lokální úrovni), která bude jednotlivým registrovaným ATS zajišťovat informaci o oprávnění identit k přístupu do dané ATS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400" dirty="0" smtClean="0"/>
              <a:t>práva k jednotlivým ATS do druhé úrovně (ne jen ANO/NE, ale i „editor, administrátor,…“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400" dirty="0" smtClean="0"/>
              <a:t>zakládání a správa pomocí web-</a:t>
            </a:r>
            <a:r>
              <a:rPr lang="cs-CZ" sz="2400" dirty="0" err="1" smtClean="0"/>
              <a:t>services</a:t>
            </a:r>
            <a:r>
              <a:rPr lang="cs-CZ" sz="2400" dirty="0" smtClean="0"/>
              <a:t> z </a:t>
            </a:r>
            <a:r>
              <a:rPr lang="cs-CZ" sz="2400" dirty="0" err="1" smtClean="0"/>
              <a:t>IS</a:t>
            </a:r>
            <a:r>
              <a:rPr lang="cs-CZ" sz="2400" dirty="0" smtClean="0"/>
              <a:t> krajů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7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27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27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27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27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4000" b="1" dirty="0" smtClean="0">
                <a:solidFill>
                  <a:srgbClr val="E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Co je ještě důležité?</a:t>
            </a:r>
            <a:endParaRPr lang="cs-CZ" sz="4000" b="1" dirty="0">
              <a:solidFill>
                <a:srgbClr val="EC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684213" y="1916113"/>
            <a:ext cx="7772400" cy="4013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400" dirty="0" smtClean="0"/>
              <a:t>společně se domluvit na politice tvorby </a:t>
            </a:r>
            <a:r>
              <a:rPr lang="cs-CZ" sz="2400" dirty="0" err="1" smtClean="0"/>
              <a:t>username</a:t>
            </a:r>
            <a:r>
              <a:rPr lang="cs-CZ" sz="2400" dirty="0" smtClean="0"/>
              <a:t> (např. </a:t>
            </a:r>
            <a:r>
              <a:rPr lang="cs-CZ" sz="2400" dirty="0" err="1" smtClean="0"/>
              <a:t>KÚPK</a:t>
            </a:r>
            <a:r>
              <a:rPr lang="cs-CZ" sz="2400" dirty="0" smtClean="0"/>
              <a:t>_</a:t>
            </a:r>
            <a:r>
              <a:rPr lang="en-US" sz="2400" dirty="0" smtClean="0"/>
              <a:t>&lt;</a:t>
            </a:r>
            <a:r>
              <a:rPr lang="en-US" sz="2400" dirty="0" err="1" smtClean="0"/>
              <a:t>cokoli</a:t>
            </a:r>
            <a:r>
              <a:rPr lang="en-US" sz="2400" dirty="0" smtClean="0"/>
              <a:t>&gt;)</a:t>
            </a:r>
            <a:endParaRPr lang="cs-CZ" sz="2400" dirty="0" smtClean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400" dirty="0" smtClean="0"/>
              <a:t>současný stav díky systému Czech </a:t>
            </a:r>
            <a:r>
              <a:rPr lang="cs-CZ" sz="2400" dirty="0" err="1" smtClean="0"/>
              <a:t>POINTu</a:t>
            </a:r>
            <a:r>
              <a:rPr lang="cs-CZ" sz="2400" dirty="0" smtClean="0"/>
              <a:t> „kdo dříve přijde“ je neúnosný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400" dirty="0" smtClean="0"/>
              <a:t>postupovat koordinovaně, mezi sebou se domluvíme, s </a:t>
            </a:r>
            <a:r>
              <a:rPr lang="cs-CZ" sz="2400" dirty="0" err="1" smtClean="0"/>
              <a:t>MVČR</a:t>
            </a:r>
            <a:r>
              <a:rPr lang="cs-CZ" sz="2400" dirty="0" smtClean="0"/>
              <a:t> to bylo a bude vždy obtížnější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7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27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27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4000" b="1" dirty="0" smtClean="0">
                <a:solidFill>
                  <a:srgbClr val="E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Schéma vazeb </a:t>
            </a:r>
            <a:endParaRPr lang="cs-CZ" sz="4000" b="1" dirty="0">
              <a:solidFill>
                <a:srgbClr val="EC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pic>
        <p:nvPicPr>
          <p:cNvPr id="5" name="Obrázek 4" descr="eP-napojeni-na-IM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47664" y="1700807"/>
            <a:ext cx="5760640" cy="451188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4000" b="1" dirty="0" smtClean="0">
                <a:solidFill>
                  <a:srgbClr val="E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Bude to fungovat?</a:t>
            </a:r>
            <a:endParaRPr lang="cs-CZ" sz="4000" b="1" dirty="0">
              <a:solidFill>
                <a:srgbClr val="EC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684213" y="1916113"/>
            <a:ext cx="7772400" cy="4013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400" dirty="0" smtClean="0"/>
              <a:t>již to spolehlivě funguje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400" dirty="0" smtClean="0"/>
              <a:t>na celostátní úrovni využívá toto přihlášení </a:t>
            </a:r>
            <a:r>
              <a:rPr lang="cs-CZ" sz="2400" dirty="0" err="1" smtClean="0"/>
              <a:t>ISUI</a:t>
            </a:r>
            <a:r>
              <a:rPr lang="cs-CZ" sz="2400" dirty="0" smtClean="0"/>
              <a:t> (</a:t>
            </a:r>
            <a:r>
              <a:rPr lang="cs-CZ" sz="2400" dirty="0" err="1" smtClean="0"/>
              <a:t>ČÚZK</a:t>
            </a:r>
            <a:r>
              <a:rPr lang="cs-CZ" sz="2400" dirty="0" smtClean="0"/>
              <a:t>), na krajské pak </a:t>
            </a:r>
            <a:r>
              <a:rPr lang="cs-CZ" sz="2400" dirty="0" err="1" smtClean="0"/>
              <a:t>CNPK</a:t>
            </a:r>
            <a:r>
              <a:rPr lang="cs-CZ" sz="2400" dirty="0" smtClean="0"/>
              <a:t>, </a:t>
            </a:r>
            <a:r>
              <a:rPr lang="cs-CZ" sz="2400" dirty="0" err="1" smtClean="0"/>
              <a:t>VirtuOS</a:t>
            </a:r>
            <a:r>
              <a:rPr lang="cs-CZ" sz="2400" dirty="0" smtClean="0"/>
              <a:t>, připravuje se </a:t>
            </a:r>
            <a:r>
              <a:rPr lang="cs-CZ" sz="2400" dirty="0" err="1" smtClean="0"/>
              <a:t>ENO</a:t>
            </a:r>
            <a:endParaRPr lang="cs-CZ" sz="2400" dirty="0" smtClean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400" dirty="0" smtClean="0"/>
              <a:t>napojení dalších ATS je možné již nyní s použitím standardních WS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400" dirty="0" smtClean="0"/>
              <a:t>ATS se nedostane k důvěrným informacím (jméno heslo). To ověří KREP a do ATS směřuje informaci kdo se hlásí a s jakými právy + případně předává další </a:t>
            </a:r>
            <a:r>
              <a:rPr lang="cs-CZ" sz="2400" dirty="0" err="1" smtClean="0"/>
              <a:t>metadata</a:t>
            </a:r>
            <a:r>
              <a:rPr lang="cs-CZ" sz="2400" dirty="0" smtClean="0"/>
              <a:t> z </a:t>
            </a:r>
            <a:r>
              <a:rPr lang="cs-CZ" sz="2400" dirty="0" err="1" smtClean="0"/>
              <a:t>KREPu</a:t>
            </a:r>
            <a:endParaRPr lang="cs-CZ" sz="2400" dirty="0" smtClean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400" dirty="0" smtClean="0"/>
              <a:t>Funguje pro všechny subjekty </a:t>
            </a:r>
            <a:r>
              <a:rPr lang="cs-CZ" sz="2400" dirty="0" err="1" smtClean="0"/>
              <a:t>KREPu</a:t>
            </a:r>
            <a:r>
              <a:rPr lang="cs-CZ" sz="2400" dirty="0" smtClean="0"/>
              <a:t>, tedy i </a:t>
            </a:r>
            <a:r>
              <a:rPr lang="cs-CZ" sz="2400" dirty="0" err="1" smtClean="0"/>
              <a:t>ZO</a:t>
            </a:r>
            <a:r>
              <a:rPr lang="cs-CZ" sz="2400" dirty="0" smtClean="0"/>
              <a:t>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27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27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27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27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27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27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355725" y="1108075"/>
            <a:ext cx="7331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endParaRPr lang="cs-CZ" sz="2400" b="1">
              <a:latin typeface="Times New Roman" pitchFamily="18" charset="0"/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395288" y="1854200"/>
            <a:ext cx="7489825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eaLnBrk="0" hangingPunct="0">
              <a:spcAft>
                <a:spcPct val="50000"/>
              </a:spcAft>
              <a:buFontTx/>
              <a:buAutoNum type="arabicParenR"/>
            </a:pPr>
            <a:r>
              <a:rPr lang="cs-CZ" dirty="0"/>
              <a:t>efektivní </a:t>
            </a:r>
            <a:r>
              <a:rPr lang="cs-CZ" dirty="0" smtClean="0"/>
              <a:t>komunikace</a:t>
            </a:r>
          </a:p>
          <a:p>
            <a:pPr marL="457200" indent="-457200" eaLnBrk="0" hangingPunct="0">
              <a:spcAft>
                <a:spcPct val="50000"/>
              </a:spcAft>
              <a:buFontTx/>
              <a:buAutoNum type="arabicParenR"/>
            </a:pPr>
            <a:r>
              <a:rPr lang="cs-CZ" dirty="0" smtClean="0"/>
              <a:t>vyřešit vnitřní integraci k vnějšímu světu</a:t>
            </a:r>
            <a:endParaRPr lang="cs-CZ" dirty="0"/>
          </a:p>
          <a:p>
            <a:pPr marL="457200" indent="-457200" eaLnBrk="0" hangingPunct="0">
              <a:spcAft>
                <a:spcPct val="50000"/>
              </a:spcAft>
              <a:buFontTx/>
              <a:buAutoNum type="arabicParenR"/>
            </a:pPr>
            <a:r>
              <a:rPr lang="cs-CZ" dirty="0"/>
              <a:t>jedno místo pro aktualizaci kontaktních </a:t>
            </a:r>
            <a:r>
              <a:rPr lang="cs-CZ" dirty="0" smtClean="0"/>
              <a:t>údajů vůči vnějším systémům</a:t>
            </a:r>
            <a:endParaRPr lang="cs-CZ" dirty="0"/>
          </a:p>
          <a:p>
            <a:pPr marL="457200" indent="-457200" eaLnBrk="0" hangingPunct="0">
              <a:spcAft>
                <a:spcPct val="50000"/>
              </a:spcAft>
              <a:buFontTx/>
              <a:buAutoNum type="arabicParenR"/>
            </a:pPr>
            <a:r>
              <a:rPr lang="cs-CZ" dirty="0"/>
              <a:t>sdílení dat všemi oprávněnými subjekty</a:t>
            </a:r>
          </a:p>
          <a:p>
            <a:pPr marL="457200" indent="-457200" eaLnBrk="0" hangingPunct="0">
              <a:spcAft>
                <a:spcPct val="50000"/>
              </a:spcAft>
              <a:buFontTx/>
              <a:buAutoNum type="arabicParenR"/>
            </a:pPr>
            <a:r>
              <a:rPr lang="cs-CZ" dirty="0"/>
              <a:t>zaručit aktuálnost </a:t>
            </a:r>
            <a:r>
              <a:rPr lang="cs-CZ" dirty="0" smtClean="0"/>
              <a:t>maxima dat</a:t>
            </a:r>
          </a:p>
          <a:p>
            <a:pPr marL="457200" indent="-457200" eaLnBrk="0" hangingPunct="0">
              <a:spcAft>
                <a:spcPct val="50000"/>
              </a:spcAft>
              <a:buFontTx/>
              <a:buAutoNum type="arabicParenR"/>
            </a:pPr>
            <a:r>
              <a:rPr lang="cs-CZ" dirty="0"/>
              <a:t>i</a:t>
            </a:r>
            <a:r>
              <a:rPr lang="cs-CZ" dirty="0" smtClean="0"/>
              <a:t>ntegrace na základní registry</a:t>
            </a:r>
            <a:endParaRPr lang="cs-CZ" dirty="0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95288" y="981075"/>
            <a:ext cx="7467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4000" b="1" dirty="0">
                <a:solidFill>
                  <a:srgbClr val="E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Cíle projektu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935038"/>
            <a:ext cx="7843838" cy="622300"/>
          </a:xfrm>
        </p:spPr>
        <p:txBody>
          <a:bodyPr/>
          <a:lstStyle/>
          <a:p>
            <a:pPr algn="l"/>
            <a:r>
              <a:rPr lang="cs-CZ" sz="4000" b="1" dirty="0" smtClean="0">
                <a:solidFill>
                  <a:srgbClr val="E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Co </a:t>
            </a:r>
            <a:r>
              <a:rPr lang="cs-CZ" sz="4000" b="1" dirty="0">
                <a:solidFill>
                  <a:srgbClr val="E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je </a:t>
            </a:r>
            <a:r>
              <a:rPr lang="cs-CZ" sz="4000" b="1" dirty="0" err="1">
                <a:solidFill>
                  <a:srgbClr val="E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ePUSA</a:t>
            </a:r>
            <a:r>
              <a:rPr lang="cs-CZ" sz="4000" b="1" dirty="0">
                <a:solidFill>
                  <a:srgbClr val="E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?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71650"/>
            <a:ext cx="7772400" cy="3889375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spcAft>
                <a:spcPts val="0"/>
              </a:spcAft>
            </a:pPr>
            <a:r>
              <a:rPr lang="cs-CZ" sz="2800" dirty="0" smtClean="0"/>
              <a:t>t</a:t>
            </a:r>
            <a:r>
              <a:rPr lang="en-US" sz="2800" dirty="0" smtClean="0"/>
              <a:t>o v</a:t>
            </a:r>
            <a:r>
              <a:rPr lang="cs-CZ" sz="2800" dirty="0" err="1" smtClean="0"/>
              <a:t>šichni</a:t>
            </a:r>
            <a:r>
              <a:rPr lang="cs-CZ" sz="2800" dirty="0" smtClean="0"/>
              <a:t> víte, na úřadě jí využíváte denně…</a:t>
            </a:r>
          </a:p>
          <a:p>
            <a:pPr marL="457200" indent="-457200">
              <a:spcBef>
                <a:spcPts val="600"/>
              </a:spcBef>
              <a:spcAft>
                <a:spcPts val="0"/>
              </a:spcAft>
            </a:pPr>
            <a:r>
              <a:rPr lang="cs-CZ" sz="2800" dirty="0" smtClean="0"/>
              <a:t>Povíme si spíše jak fungovala doteď a jakou vizi s ní má </a:t>
            </a:r>
            <a:r>
              <a:rPr lang="cs-CZ" sz="2800" dirty="0" err="1" smtClean="0"/>
              <a:t>KÚPK</a:t>
            </a:r>
            <a:r>
              <a:rPr lang="cs-CZ" sz="2800" dirty="0" smtClean="0"/>
              <a:t> a </a:t>
            </a:r>
            <a:r>
              <a:rPr lang="cs-CZ" sz="2800" dirty="0" err="1" smtClean="0"/>
              <a:t>KÚKV</a:t>
            </a:r>
            <a:endParaRPr lang="cs-CZ" sz="2800" dirty="0" smtClean="0"/>
          </a:p>
          <a:p>
            <a:pPr marL="457200" indent="-457200">
              <a:spcBef>
                <a:spcPts val="600"/>
              </a:spcBef>
              <a:spcAft>
                <a:spcPts val="0"/>
              </a:spcAft>
            </a:pPr>
            <a:endParaRPr lang="cs-CZ" sz="2800" dirty="0" smtClean="0"/>
          </a:p>
          <a:p>
            <a:pPr>
              <a:lnSpc>
                <a:spcPct val="90000"/>
              </a:lnSpc>
              <a:spcAft>
                <a:spcPct val="150000"/>
              </a:spcAft>
              <a:buFontTx/>
              <a:buNone/>
            </a:pPr>
            <a:endParaRPr lang="cs-CZ" sz="2800" dirty="0"/>
          </a:p>
          <a:p>
            <a:pPr>
              <a:lnSpc>
                <a:spcPct val="90000"/>
              </a:lnSpc>
              <a:spcAft>
                <a:spcPct val="150000"/>
              </a:spcAft>
            </a:pPr>
            <a:endParaRPr lang="cs-CZ" sz="2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eP-napojeni-na-dalsi-ISVS v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03648" y="1628800"/>
            <a:ext cx="6200431" cy="4608512"/>
          </a:xfrm>
          <a:prstGeom prst="rect">
            <a:avLst/>
          </a:prstGeom>
        </p:spPr>
      </p:pic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42984"/>
            <a:ext cx="6624637" cy="755650"/>
          </a:xfrm>
          <a:noFill/>
          <a:ln/>
        </p:spPr>
        <p:txBody>
          <a:bodyPr/>
          <a:lstStyle/>
          <a:p>
            <a:pPr algn="l"/>
            <a:r>
              <a:rPr lang="cs-CZ" sz="4000" b="1" dirty="0" smtClean="0">
                <a:solidFill>
                  <a:srgbClr val="E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Stav do 19.6.2011</a:t>
            </a:r>
            <a:endParaRPr lang="cs-CZ" sz="4000" b="1" dirty="0">
              <a:solidFill>
                <a:srgbClr val="EC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42984"/>
            <a:ext cx="6624637" cy="755650"/>
          </a:xfrm>
          <a:noFill/>
          <a:ln/>
        </p:spPr>
        <p:txBody>
          <a:bodyPr/>
          <a:lstStyle/>
          <a:p>
            <a:pPr algn="l"/>
            <a:r>
              <a:rPr lang="cs-CZ" sz="4000" b="1" dirty="0" smtClean="0">
                <a:solidFill>
                  <a:srgbClr val="E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Stav do 19.6.2011</a:t>
            </a:r>
            <a:endParaRPr lang="cs-CZ" sz="4000" b="1" dirty="0">
              <a:solidFill>
                <a:srgbClr val="EC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85926"/>
            <a:ext cx="7543800" cy="4953000"/>
          </a:xfrm>
          <a:noFill/>
          <a:ln/>
        </p:spPr>
        <p:txBody>
          <a:bodyPr/>
          <a:lstStyle/>
          <a:p>
            <a:r>
              <a:rPr lang="cs-CZ" sz="2400" dirty="0" err="1" smtClean="0"/>
              <a:t>ePUSA</a:t>
            </a:r>
            <a:r>
              <a:rPr lang="cs-CZ" sz="2400" dirty="0" smtClean="0"/>
              <a:t> (a portál </a:t>
            </a:r>
            <a:r>
              <a:rPr lang="cs-CZ" sz="2400" dirty="0" err="1" smtClean="0"/>
              <a:t>OVM</a:t>
            </a:r>
            <a:r>
              <a:rPr lang="cs-CZ" sz="2400" dirty="0" smtClean="0"/>
              <a:t>) byla středem zadávání dat jak pomocí web rozhraní, tak web-</a:t>
            </a:r>
            <a:r>
              <a:rPr lang="cs-CZ" sz="2400" dirty="0" err="1" smtClean="0"/>
              <a:t>services</a:t>
            </a:r>
            <a:endParaRPr lang="cs-CZ" sz="2400" dirty="0" smtClean="0"/>
          </a:p>
          <a:p>
            <a:r>
              <a:rPr lang="cs-CZ" sz="2400" dirty="0" smtClean="0"/>
              <a:t>plnila úlohu správy identit pro Czech POINT, zakládání správu datových schránek, obcím plnila zákonnou povinnost zákona 106/1999 </a:t>
            </a:r>
            <a:r>
              <a:rPr lang="cs-CZ" sz="2400" dirty="0" err="1" smtClean="0"/>
              <a:t>Sb</a:t>
            </a:r>
            <a:r>
              <a:rPr lang="cs-CZ" sz="2400" dirty="0" smtClean="0"/>
              <a:t> a mnohem více…</a:t>
            </a:r>
          </a:p>
          <a:p>
            <a:r>
              <a:rPr lang="cs-CZ" sz="2400" dirty="0" smtClean="0"/>
              <a:t>Pro krizové řízení sloužila jako zdroj a distributor dat do kontaktů </a:t>
            </a:r>
            <a:r>
              <a:rPr lang="cs-CZ" sz="2400" dirty="0" err="1" smtClean="0"/>
              <a:t>IZS</a:t>
            </a:r>
            <a:endParaRPr lang="cs-CZ" sz="2400" dirty="0" smtClean="0"/>
          </a:p>
          <a:p>
            <a:pPr>
              <a:buFontTx/>
              <a:buNone/>
            </a:pPr>
            <a:endParaRPr lang="cs-CZ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42984"/>
            <a:ext cx="6624637" cy="755650"/>
          </a:xfrm>
          <a:noFill/>
          <a:ln/>
        </p:spPr>
        <p:txBody>
          <a:bodyPr/>
          <a:lstStyle/>
          <a:p>
            <a:pPr algn="l"/>
            <a:r>
              <a:rPr lang="cs-CZ" sz="4000" b="1" dirty="0" smtClean="0">
                <a:solidFill>
                  <a:srgbClr val="E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Stav po 19.6.2011</a:t>
            </a:r>
            <a:endParaRPr lang="cs-CZ" sz="4000" b="1" dirty="0">
              <a:solidFill>
                <a:srgbClr val="EC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pic>
        <p:nvPicPr>
          <p:cNvPr id="4" name="Obrázek 3" descr="eP-napojeni-na-dalsi-ISVS v9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59632" y="1412776"/>
            <a:ext cx="6660232" cy="4950263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42984"/>
            <a:ext cx="6624637" cy="755650"/>
          </a:xfrm>
          <a:noFill/>
          <a:ln/>
        </p:spPr>
        <p:txBody>
          <a:bodyPr/>
          <a:lstStyle/>
          <a:p>
            <a:pPr algn="l"/>
            <a:r>
              <a:rPr lang="cs-CZ" sz="4000" b="1" dirty="0" smtClean="0">
                <a:solidFill>
                  <a:srgbClr val="E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Stav po 19.6.2011</a:t>
            </a:r>
            <a:endParaRPr lang="cs-CZ" sz="4000" b="1" dirty="0">
              <a:solidFill>
                <a:srgbClr val="EC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85926"/>
            <a:ext cx="7543800" cy="4953000"/>
          </a:xfrm>
          <a:noFill/>
          <a:ln/>
        </p:spPr>
        <p:txBody>
          <a:bodyPr/>
          <a:lstStyle/>
          <a:p>
            <a:r>
              <a:rPr lang="cs-CZ" sz="2400" dirty="0" smtClean="0"/>
              <a:t>do </a:t>
            </a:r>
            <a:r>
              <a:rPr lang="cs-CZ" sz="2400" dirty="0" err="1" smtClean="0"/>
              <a:t>ePUSA</a:t>
            </a:r>
            <a:r>
              <a:rPr lang="cs-CZ" sz="2400" dirty="0" smtClean="0"/>
              <a:t> se již nedají data zapisovat pomocí www rozhraní, pouze přes web </a:t>
            </a:r>
            <a:r>
              <a:rPr lang="cs-CZ" sz="2400" dirty="0" err="1" smtClean="0"/>
              <a:t>services</a:t>
            </a:r>
            <a:r>
              <a:rPr lang="cs-CZ" sz="2400" dirty="0" smtClean="0"/>
              <a:t> z vnitřních </a:t>
            </a:r>
            <a:r>
              <a:rPr lang="cs-CZ" sz="2400" dirty="0" err="1" smtClean="0"/>
              <a:t>IS</a:t>
            </a:r>
            <a:endParaRPr lang="cs-CZ" sz="2400" dirty="0" smtClean="0"/>
          </a:p>
          <a:p>
            <a:r>
              <a:rPr lang="cs-CZ" sz="2400" dirty="0" smtClean="0"/>
              <a:t>v Seznamu </a:t>
            </a:r>
            <a:r>
              <a:rPr lang="cs-CZ" sz="2400" dirty="0" err="1" smtClean="0"/>
              <a:t>OVM</a:t>
            </a:r>
            <a:r>
              <a:rPr lang="cs-CZ" sz="2400" dirty="0" smtClean="0"/>
              <a:t> se horečně začínají dodělávat funkce </a:t>
            </a:r>
            <a:r>
              <a:rPr lang="cs-CZ" sz="2400" dirty="0" err="1" smtClean="0"/>
              <a:t>ePUSA</a:t>
            </a:r>
            <a:r>
              <a:rPr lang="cs-CZ" sz="2400" dirty="0" smtClean="0"/>
              <a:t> na které jsme dlouhodobě upozorňovali</a:t>
            </a:r>
          </a:p>
          <a:p>
            <a:r>
              <a:rPr lang="cs-CZ" sz="2400" dirty="0" smtClean="0"/>
              <a:t>mezi </a:t>
            </a:r>
            <a:r>
              <a:rPr lang="cs-CZ" sz="2400" dirty="0" err="1" smtClean="0"/>
              <a:t>SOVM</a:t>
            </a:r>
            <a:r>
              <a:rPr lang="cs-CZ" sz="2400" dirty="0" smtClean="0"/>
              <a:t> a </a:t>
            </a:r>
            <a:r>
              <a:rPr lang="cs-CZ" sz="2400" dirty="0" err="1" smtClean="0"/>
              <a:t>ePUSA</a:t>
            </a:r>
            <a:r>
              <a:rPr lang="cs-CZ" sz="2400" dirty="0" smtClean="0"/>
              <a:t> funguje synchronizace dat, aby v </a:t>
            </a:r>
            <a:r>
              <a:rPr lang="cs-CZ" sz="2400" dirty="0" err="1" smtClean="0"/>
              <a:t>ePUSA</a:t>
            </a:r>
            <a:r>
              <a:rPr lang="cs-CZ" sz="2400" dirty="0" smtClean="0"/>
              <a:t> byla všechna data </a:t>
            </a:r>
            <a:r>
              <a:rPr lang="cs-CZ" sz="2400" dirty="0" err="1" smtClean="0"/>
              <a:t>SOVM</a:t>
            </a:r>
            <a:r>
              <a:rPr lang="cs-CZ" sz="2400" dirty="0" smtClean="0"/>
              <a:t>. </a:t>
            </a:r>
          </a:p>
          <a:p>
            <a:r>
              <a:rPr lang="cs-CZ" sz="2400" dirty="0" smtClean="0"/>
              <a:t>bohužel </a:t>
            </a:r>
            <a:r>
              <a:rPr lang="cs-CZ" sz="2400" dirty="0" err="1" smtClean="0"/>
              <a:t>SOVM</a:t>
            </a:r>
            <a:r>
              <a:rPr lang="cs-CZ" sz="2400" dirty="0" smtClean="0"/>
              <a:t> neobsahuje (a nikdy nebude) </a:t>
            </a:r>
            <a:r>
              <a:rPr lang="cs-CZ" sz="2400" dirty="0" err="1" smtClean="0"/>
              <a:t>všecha</a:t>
            </a:r>
            <a:r>
              <a:rPr lang="cs-CZ" sz="2400" dirty="0" smtClean="0"/>
              <a:t> data </a:t>
            </a:r>
            <a:r>
              <a:rPr lang="cs-CZ" sz="2400" dirty="0" err="1" smtClean="0"/>
              <a:t>ePUSA</a:t>
            </a:r>
            <a:endParaRPr lang="cs-CZ" sz="2400" dirty="0" smtClean="0"/>
          </a:p>
          <a:p>
            <a:r>
              <a:rPr lang="cs-CZ" sz="2400" dirty="0" smtClean="0"/>
              <a:t>vůči navázaným systémům na </a:t>
            </a:r>
            <a:r>
              <a:rPr lang="cs-CZ" sz="2400" dirty="0" err="1" smtClean="0"/>
              <a:t>ePUSA</a:t>
            </a:r>
            <a:r>
              <a:rPr lang="cs-CZ" sz="2400" dirty="0" smtClean="0"/>
              <a:t> se prakticky „nic </a:t>
            </a:r>
            <a:r>
              <a:rPr lang="cs-CZ" sz="2400" dirty="0" err="1" smtClean="0"/>
              <a:t>němění</a:t>
            </a:r>
            <a:r>
              <a:rPr lang="cs-CZ" sz="2400" dirty="0" smtClean="0"/>
              <a:t>“</a:t>
            </a:r>
          </a:p>
          <a:p>
            <a:pPr>
              <a:buFontTx/>
              <a:buNone/>
            </a:pPr>
            <a:endParaRPr lang="cs-CZ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42984"/>
            <a:ext cx="6624637" cy="755650"/>
          </a:xfrm>
          <a:noFill/>
          <a:ln/>
        </p:spPr>
        <p:txBody>
          <a:bodyPr/>
          <a:lstStyle/>
          <a:p>
            <a:pPr algn="l"/>
            <a:r>
              <a:rPr lang="cs-CZ" sz="4000" b="1" dirty="0" smtClean="0">
                <a:solidFill>
                  <a:srgbClr val="E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Hlavní nevýhody </a:t>
            </a:r>
            <a:r>
              <a:rPr lang="cs-CZ" sz="4000" b="1" dirty="0" err="1" smtClean="0">
                <a:solidFill>
                  <a:srgbClr val="E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SOVM</a:t>
            </a:r>
            <a:endParaRPr lang="cs-CZ" sz="4000" b="1" dirty="0">
              <a:solidFill>
                <a:srgbClr val="EC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85926"/>
            <a:ext cx="7543800" cy="4953000"/>
          </a:xfrm>
          <a:noFill/>
          <a:ln/>
        </p:spPr>
        <p:txBody>
          <a:bodyPr/>
          <a:lstStyle/>
          <a:p>
            <a:r>
              <a:rPr lang="cs-CZ" sz="2400" dirty="0" smtClean="0"/>
              <a:t>není jasná koncepce, nevíme zda to co je slíbeno </a:t>
            </a:r>
            <a:r>
              <a:rPr lang="cs-CZ" sz="2400" dirty="0" err="1" smtClean="0"/>
              <a:t>MVČR</a:t>
            </a:r>
            <a:r>
              <a:rPr lang="cs-CZ" sz="2400" dirty="0" smtClean="0"/>
              <a:t> skutečně bude</a:t>
            </a:r>
          </a:p>
          <a:p>
            <a:r>
              <a:rPr lang="cs-CZ" sz="2400" dirty="0" smtClean="0"/>
              <a:t>slibovány duplicitní web-</a:t>
            </a:r>
            <a:r>
              <a:rPr lang="cs-CZ" sz="2400" dirty="0" err="1" smtClean="0"/>
              <a:t>services</a:t>
            </a:r>
            <a:r>
              <a:rPr lang="cs-CZ" sz="2400" dirty="0" smtClean="0"/>
              <a:t>, ale zatím nic nevzniklo. Nefunkční </a:t>
            </a:r>
            <a:r>
              <a:rPr lang="cs-CZ" sz="2400" dirty="0" err="1" smtClean="0"/>
              <a:t>HelpDesk</a:t>
            </a:r>
            <a:endParaRPr lang="cs-CZ" sz="2400" dirty="0" smtClean="0"/>
          </a:p>
          <a:p>
            <a:r>
              <a:rPr lang="cs-CZ" sz="2400" dirty="0" smtClean="0"/>
              <a:t>neobsahuje všechna data a služby </a:t>
            </a:r>
            <a:r>
              <a:rPr lang="cs-CZ" sz="2400" dirty="0" err="1" smtClean="0"/>
              <a:t>ePUSY</a:t>
            </a:r>
            <a:endParaRPr lang="cs-CZ" sz="2400" dirty="0" smtClean="0"/>
          </a:p>
          <a:p>
            <a:pPr lvl="1"/>
            <a:r>
              <a:rPr lang="cs-CZ" sz="2000" dirty="0" smtClean="0"/>
              <a:t>výrazně nepřehledné www rozhraní</a:t>
            </a:r>
          </a:p>
          <a:p>
            <a:pPr lvl="1"/>
            <a:r>
              <a:rPr lang="cs-CZ" sz="2000" dirty="0" smtClean="0"/>
              <a:t>historizace dat</a:t>
            </a:r>
          </a:p>
          <a:p>
            <a:pPr lvl="1"/>
            <a:r>
              <a:rPr lang="cs-CZ" sz="2000" dirty="0" smtClean="0"/>
              <a:t>struktura organizace včetně napojení kontaktních osob</a:t>
            </a:r>
          </a:p>
          <a:p>
            <a:pPr lvl="1"/>
            <a:r>
              <a:rPr lang="cs-CZ" sz="2000" dirty="0" smtClean="0"/>
              <a:t>neumožňuje snadnou správu připojených systémů</a:t>
            </a:r>
          </a:p>
          <a:p>
            <a:pPr lvl="1"/>
            <a:r>
              <a:rPr lang="cs-CZ" sz="2000" dirty="0" smtClean="0"/>
              <a:t>neumožňuje správu dat za podřízené subjekty</a:t>
            </a:r>
          </a:p>
          <a:p>
            <a:pPr lvl="1"/>
            <a:r>
              <a:rPr lang="cs-CZ" sz="2000" dirty="0" smtClean="0"/>
              <a:t>nemá exporty dat</a:t>
            </a:r>
          </a:p>
          <a:p>
            <a:pPr lvl="1"/>
            <a:r>
              <a:rPr lang="cs-CZ" sz="2000" dirty="0" smtClean="0"/>
              <a:t>a mnoho dalších</a:t>
            </a:r>
          </a:p>
          <a:p>
            <a:endParaRPr lang="cs-CZ" sz="2400" dirty="0" smtClean="0"/>
          </a:p>
          <a:p>
            <a:pPr>
              <a:buFontTx/>
              <a:buNone/>
            </a:pPr>
            <a:endParaRPr lang="cs-CZ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935038"/>
            <a:ext cx="7843838" cy="622300"/>
          </a:xfrm>
        </p:spPr>
        <p:txBody>
          <a:bodyPr/>
          <a:lstStyle/>
          <a:p>
            <a:pPr algn="l"/>
            <a:r>
              <a:rPr lang="cs-CZ" sz="4000" b="1" dirty="0" err="1" smtClean="0">
                <a:solidFill>
                  <a:srgbClr val="E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ePUSA</a:t>
            </a:r>
            <a:r>
              <a:rPr lang="cs-CZ" sz="4000" b="1" dirty="0" smtClean="0">
                <a:solidFill>
                  <a:srgbClr val="E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končí na konci roku?</a:t>
            </a:r>
            <a:endParaRPr lang="cs-CZ" sz="4000" b="1" dirty="0">
              <a:solidFill>
                <a:srgbClr val="EC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71650"/>
            <a:ext cx="7772400" cy="3889375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spcAft>
                <a:spcPts val="0"/>
              </a:spcAft>
            </a:pPr>
            <a:r>
              <a:rPr lang="cs-CZ" sz="2800" dirty="0" err="1" smtClean="0"/>
              <a:t>ePUSA</a:t>
            </a:r>
            <a:r>
              <a:rPr lang="cs-CZ" sz="2800" dirty="0" smtClean="0"/>
              <a:t> vznikla v roce 2002 za podpory krajů</a:t>
            </a:r>
          </a:p>
          <a:p>
            <a:pPr marL="457200" indent="-457200">
              <a:spcBef>
                <a:spcPts val="600"/>
              </a:spcBef>
              <a:spcAft>
                <a:spcPts val="0"/>
              </a:spcAft>
            </a:pPr>
            <a:r>
              <a:rPr lang="cs-CZ" sz="2800" dirty="0" smtClean="0"/>
              <a:t>od roku 2003 se o její provoz staralo </a:t>
            </a:r>
            <a:r>
              <a:rPr lang="cs-CZ" sz="2800" dirty="0" err="1" smtClean="0"/>
              <a:t>MVČR</a:t>
            </a:r>
            <a:endParaRPr lang="cs-CZ" sz="2800" dirty="0" smtClean="0"/>
          </a:p>
          <a:p>
            <a:pPr marL="457200" indent="-457200">
              <a:spcBef>
                <a:spcPts val="600"/>
              </a:spcBef>
              <a:spcAft>
                <a:spcPts val="0"/>
              </a:spcAft>
            </a:pPr>
            <a:r>
              <a:rPr lang="cs-CZ" sz="2800" dirty="0" smtClean="0"/>
              <a:t>z důvodu úsporných opatření a odlišných vizí </a:t>
            </a:r>
            <a:r>
              <a:rPr lang="cs-CZ" sz="2800" dirty="0" err="1" smtClean="0"/>
              <a:t>MVČR</a:t>
            </a:r>
            <a:r>
              <a:rPr lang="cs-CZ" sz="2800" dirty="0" smtClean="0"/>
              <a:t> končí s podporou na konci roku 2011</a:t>
            </a:r>
          </a:p>
          <a:p>
            <a:pPr marL="457200" indent="-457200">
              <a:spcBef>
                <a:spcPts val="600"/>
              </a:spcBef>
              <a:spcAft>
                <a:spcPts val="0"/>
              </a:spcAft>
            </a:pPr>
            <a:r>
              <a:rPr lang="cs-CZ" sz="2800" dirty="0" err="1" smtClean="0"/>
              <a:t>ePUSA</a:t>
            </a:r>
            <a:r>
              <a:rPr lang="cs-CZ" sz="2800" dirty="0" smtClean="0"/>
              <a:t> ale nekončí (ještě jsme tu my)….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42984"/>
            <a:ext cx="6624637" cy="755650"/>
          </a:xfrm>
          <a:noFill/>
          <a:ln/>
        </p:spPr>
        <p:txBody>
          <a:bodyPr/>
          <a:lstStyle/>
          <a:p>
            <a:pPr algn="l"/>
            <a:r>
              <a:rPr lang="cs-CZ" sz="4000" b="1" dirty="0" smtClean="0">
                <a:solidFill>
                  <a:srgbClr val="E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Vzniká </a:t>
            </a:r>
            <a:r>
              <a:rPr lang="cs-CZ" sz="4000" b="1" dirty="0" err="1" smtClean="0">
                <a:solidFill>
                  <a:srgbClr val="E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KRajská</a:t>
            </a:r>
            <a:r>
              <a:rPr lang="cs-CZ" sz="4000" b="1" dirty="0" smtClean="0">
                <a:solidFill>
                  <a:srgbClr val="E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cs-CZ" sz="4000" b="1" dirty="0" err="1" smtClean="0">
                <a:solidFill>
                  <a:srgbClr val="E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EPusa</a:t>
            </a:r>
            <a:endParaRPr lang="cs-CZ" sz="4000" b="1" dirty="0">
              <a:solidFill>
                <a:srgbClr val="EC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85926"/>
            <a:ext cx="7543800" cy="4953000"/>
          </a:xfrm>
          <a:noFill/>
          <a:ln/>
        </p:spPr>
        <p:txBody>
          <a:bodyPr/>
          <a:lstStyle/>
          <a:p>
            <a:r>
              <a:rPr lang="cs-CZ" sz="2400" dirty="0" smtClean="0"/>
              <a:t>větší množství krajů využívá data z </a:t>
            </a:r>
            <a:r>
              <a:rPr lang="cs-CZ" sz="2400" dirty="0" err="1" smtClean="0"/>
              <a:t>ePUSA</a:t>
            </a:r>
            <a:r>
              <a:rPr lang="cs-CZ" sz="2400" dirty="0" smtClean="0"/>
              <a:t> a má na ně navázané své </a:t>
            </a:r>
            <a:r>
              <a:rPr lang="cs-CZ" sz="2400" dirty="0" err="1" smtClean="0"/>
              <a:t>IS</a:t>
            </a:r>
            <a:r>
              <a:rPr lang="cs-CZ" sz="2400" dirty="0" smtClean="0"/>
              <a:t> či vnitřní fungování úřadu</a:t>
            </a:r>
          </a:p>
          <a:p>
            <a:r>
              <a:rPr lang="cs-CZ" sz="2400" dirty="0" smtClean="0"/>
              <a:t>Používá je k každodenním životě (přihlášení do aplikací, distribuční listy,…)</a:t>
            </a:r>
          </a:p>
          <a:p>
            <a:r>
              <a:rPr lang="cs-CZ" sz="2400" dirty="0" smtClean="0"/>
              <a:t>z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achováním provozu nám budou tyto </a:t>
            </a:r>
            <a:r>
              <a:rPr lang="cs-CZ" sz="24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fungovat dále bez dalších úprav a navíc budeme moci současný stav výrazně rozvíjet.</a:t>
            </a:r>
          </a:p>
          <a:p>
            <a:r>
              <a:rPr lang="cs-CZ" sz="2400" dirty="0" err="1" smtClean="0"/>
              <a:t>KÚPK</a:t>
            </a:r>
            <a:r>
              <a:rPr lang="cs-CZ" sz="2400" dirty="0" smtClean="0"/>
              <a:t> a </a:t>
            </a:r>
            <a:r>
              <a:rPr lang="cs-CZ" sz="2400" dirty="0" err="1" smtClean="0"/>
              <a:t>KÚKV</a:t>
            </a:r>
            <a:r>
              <a:rPr lang="cs-CZ" sz="2400" dirty="0" smtClean="0"/>
              <a:t> chce </a:t>
            </a:r>
            <a:r>
              <a:rPr lang="cs-CZ" sz="2400" dirty="0" err="1" smtClean="0"/>
              <a:t>ePUSU</a:t>
            </a:r>
            <a:r>
              <a:rPr lang="cs-CZ" sz="2400" dirty="0" smtClean="0"/>
              <a:t>/KREP provozovat, pojďte do toho s námi</a:t>
            </a:r>
          </a:p>
          <a:p>
            <a:pPr>
              <a:buFontTx/>
              <a:buNone/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PUSA_prezentace">
  <a:themeElements>
    <a:clrScheme name="ePUSA_prezenta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PUSA_prezentac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PUSA_prezenta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PUSA_prezenta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PUSA_prezenta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PUSA_prezenta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PUSA_prezenta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PUSA_prezenta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PUSA_prezenta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PUSA_prezenta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PUSA_prezenta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PUSA_prezenta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PUSA_prezenta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PUSA_prezenta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ePUSA_prezentace</Template>
  <TotalTime>2179</TotalTime>
  <Words>839</Words>
  <Application>Microsoft Office PowerPoint</Application>
  <PresentationFormat>Předvádění na obrazovce (4:3)</PresentationFormat>
  <Paragraphs>100</Paragraphs>
  <Slides>19</Slides>
  <Notes>19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19</vt:i4>
      </vt:variant>
    </vt:vector>
  </HeadingPairs>
  <TitlesOfParts>
    <vt:vector size="21" baseType="lpstr">
      <vt:lpstr>ePUSA_prezentace</vt:lpstr>
      <vt:lpstr>Custom Design</vt:lpstr>
      <vt:lpstr>Prezentace aplikace PowerPoint</vt:lpstr>
      <vt:lpstr>Co je ePUSA?</vt:lpstr>
      <vt:lpstr>Stav do 19.6.2011</vt:lpstr>
      <vt:lpstr>Stav do 19.6.2011</vt:lpstr>
      <vt:lpstr>Stav po 19.6.2011</vt:lpstr>
      <vt:lpstr>Stav po 19.6.2011</vt:lpstr>
      <vt:lpstr>Hlavní nevýhody SOVM</vt:lpstr>
      <vt:lpstr>ePUSA končí na konci roku?</vt:lpstr>
      <vt:lpstr>Vzniká KRajská EPusa</vt:lpstr>
      <vt:lpstr>Výhoda KREPu</vt:lpstr>
      <vt:lpstr>Vize odsouhlasená MVČR</vt:lpstr>
      <vt:lpstr>Tedy v našem případě</vt:lpstr>
      <vt:lpstr>Co tedy chceme?</vt:lpstr>
      <vt:lpstr>Co musí KREP obsahovat?</vt:lpstr>
      <vt:lpstr>Co musí KREP obsahovat?</vt:lpstr>
      <vt:lpstr>Co je ještě důležité?</vt:lpstr>
      <vt:lpstr>Schéma vazeb </vt:lpstr>
      <vt:lpstr>Bude to fungovat?</vt:lpstr>
      <vt:lpstr>Prezentace aplikace PowerPoint</vt:lpstr>
    </vt:vector>
  </TitlesOfParts>
  <Company>Krajský řad Plzeňského kraje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koudele</dc:creator>
  <cp:lastModifiedBy>Koudele Václav</cp:lastModifiedBy>
  <cp:revision>171</cp:revision>
  <dcterms:created xsi:type="dcterms:W3CDTF">2003-11-17T10:15:22Z</dcterms:created>
  <dcterms:modified xsi:type="dcterms:W3CDTF">2011-10-05T07:04:15Z</dcterms:modified>
</cp:coreProperties>
</file>