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23" autoAdjust="0"/>
  </p:normalViewPr>
  <p:slideViewPr>
    <p:cSldViewPr snapToGrid="0" snapToObjects="1">
      <p:cViewPr varScale="1">
        <p:scale>
          <a:sx n="95" d="100"/>
          <a:sy n="95" d="100"/>
        </p:scale>
        <p:origin x="-9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1368271"/>
            <a:ext cx="4716379" cy="781371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Představení projektu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0506"/>
            <a:ext cx="8229600" cy="15225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>
                <a:latin typeface="Arial Black" pitchFamily="34" charset="0"/>
                <a:cs typeface="Consolas" pitchFamily="49" charset="0"/>
              </a:rPr>
              <a:t>Chraň svůj svět, chraň svůj život</a:t>
            </a:r>
          </a:p>
          <a:p>
            <a:pPr>
              <a:buNone/>
            </a:pPr>
            <a:r>
              <a:rPr lang="cs-CZ" altLang="cs-CZ" sz="2000" dirty="0">
                <a:latin typeface="Arial" charset="0"/>
                <a:ea typeface="ＭＳ Ｐゴシック" pitchFamily="34" charset="-128"/>
                <a:cs typeface="Helvetica CE" charset="0"/>
              </a:rPr>
              <a:t>CZ.1.07/1.1.11/01.0001 </a:t>
            </a:r>
            <a:endParaRPr lang="en-US" altLang="cs-CZ" sz="2000" dirty="0">
              <a:latin typeface="Arial" charset="0"/>
              <a:ea typeface="ＭＳ Ｐゴシック" pitchFamily="34" charset="-128"/>
              <a:cs typeface="Helvetica CE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308" y="547196"/>
            <a:ext cx="3230880" cy="646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499" y="2882912"/>
            <a:ext cx="4401301" cy="30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664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 smtClean="0"/>
              <a:t>METODIKA</a:t>
            </a:r>
            <a:endParaRPr lang="cs-CZ" altLang="cs-CZ" sz="3200" b="1" dirty="0">
              <a:latin typeface="Calibri" pitchFamily="34" charset="0"/>
            </a:endParaRPr>
          </a:p>
        </p:txBody>
      </p:sp>
      <p:pic>
        <p:nvPicPr>
          <p:cNvPr id="11" name="Obrázek 10" descr="metodika_Stránka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2959">
            <a:off x="3813174" y="1932874"/>
            <a:ext cx="2298700" cy="326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 descr="metodika_Stránka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12" y="1689987"/>
            <a:ext cx="2300287" cy="325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 descr="metodika_Stránka_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5343">
            <a:off x="1479549" y="1739199"/>
            <a:ext cx="2298700" cy="326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metodika_Stránka_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74519">
            <a:off x="693737" y="2212274"/>
            <a:ext cx="2300287" cy="326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rázek 22" descr="metodika_Stránka_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62" y="685099"/>
            <a:ext cx="3367087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3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 smtClean="0"/>
              <a:t>OCENĚNÍ, UZNÁNÍ</a:t>
            </a:r>
            <a:endParaRPr lang="cs-CZ" altLang="cs-CZ" sz="3200" b="1" dirty="0">
              <a:latin typeface="Calibri" pitchFamily="34" charset="0"/>
            </a:endParaRPr>
          </a:p>
        </p:txBody>
      </p:sp>
      <p:pic>
        <p:nvPicPr>
          <p:cNvPr id="9" name="Obrázek 8" descr="Techfilm_2010_135.jpg"/>
          <p:cNvPicPr>
            <a:picLocks noChangeAspect="1"/>
          </p:cNvPicPr>
          <p:nvPr/>
        </p:nvPicPr>
        <p:blipFill>
          <a:blip r:embed="rId2"/>
          <a:srcRect l="7476" t="8381" r="17713"/>
          <a:stretch>
            <a:fillRect/>
          </a:stretch>
        </p:blipFill>
        <p:spPr>
          <a:xfrm>
            <a:off x="6090238" y="926264"/>
            <a:ext cx="2393950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kurzy_ocene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08"/>
          <a:stretch>
            <a:fillRect/>
          </a:stretch>
        </p:blipFill>
        <p:spPr bwMode="auto">
          <a:xfrm>
            <a:off x="6054893" y="3141413"/>
            <a:ext cx="2736850" cy="27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3" descr="cvu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176" y="2284163"/>
            <a:ext cx="771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4" descr="H_Logotype_C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852" y="446482"/>
            <a:ext cx="14001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6" descr="mk_logo_c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889" y="1579646"/>
            <a:ext cx="1562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2716" y="1129464"/>
            <a:ext cx="4572000" cy="35148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altLang="cs-CZ" sz="2400" dirty="0" smtClean="0"/>
              <a:t>- Grand </a:t>
            </a:r>
            <a:r>
              <a:rPr lang="cs-CZ" altLang="cs-CZ" sz="2400" dirty="0" err="1"/>
              <a:t>prix</a:t>
            </a:r>
            <a:r>
              <a:rPr lang="cs-CZ" altLang="cs-CZ" sz="2400" dirty="0"/>
              <a:t> – křišťálová </a:t>
            </a:r>
            <a:r>
              <a:rPr lang="cs-CZ" altLang="cs-CZ" sz="2400" dirty="0" smtClean="0"/>
              <a:t>tužka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/>
              <a:t> </a:t>
            </a:r>
            <a:r>
              <a:rPr lang="cs-CZ" altLang="cs-CZ" dirty="0" smtClean="0"/>
              <a:t>   vzdělávací </a:t>
            </a:r>
            <a:r>
              <a:rPr lang="cs-CZ" altLang="cs-CZ" dirty="0"/>
              <a:t>produkt roku</a:t>
            </a:r>
            <a:endParaRPr lang="cs-CZ" altLang="cs-CZ" sz="2400" dirty="0"/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altLang="cs-CZ" sz="2400" dirty="0" smtClean="0"/>
              <a:t>- </a:t>
            </a:r>
            <a:r>
              <a:rPr lang="cs-CZ" altLang="cs-CZ" sz="2400" dirty="0" err="1"/>
              <a:t>eLearning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dirty="0" smtClean="0"/>
              <a:t>   </a:t>
            </a:r>
            <a:r>
              <a:rPr lang="cs-CZ" altLang="cs-CZ" dirty="0"/>
              <a:t>zvláštní cena odborné poroty za </a:t>
            </a:r>
            <a:r>
              <a:rPr lang="cs-CZ" altLang="cs-CZ" dirty="0" smtClean="0"/>
              <a:t>  </a:t>
            </a:r>
            <a:br>
              <a:rPr lang="cs-CZ" altLang="cs-CZ" dirty="0" smtClean="0"/>
            </a:br>
            <a:r>
              <a:rPr lang="cs-CZ" altLang="cs-CZ" dirty="0" smtClean="0"/>
              <a:t>   originalitu řešení</a:t>
            </a:r>
            <a:r>
              <a:rPr lang="cs-CZ" altLang="cs-CZ" dirty="0"/>
              <a:t>, společenský význam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>   a </a:t>
            </a:r>
            <a:r>
              <a:rPr lang="cs-CZ" altLang="cs-CZ" dirty="0"/>
              <a:t>závažnost tématu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altLang="cs-CZ" sz="2400" dirty="0" smtClean="0"/>
              <a:t>- záštita </a:t>
            </a:r>
            <a:r>
              <a:rPr lang="cs-CZ" altLang="cs-CZ" sz="2400" dirty="0"/>
              <a:t>MŠMT </a:t>
            </a:r>
            <a:r>
              <a:rPr lang="cs-CZ" altLang="cs-CZ" sz="2400" dirty="0" smtClean="0"/>
              <a:t>ČR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altLang="cs-CZ" sz="2400" dirty="0" smtClean="0"/>
              <a:t>- </a:t>
            </a:r>
            <a:r>
              <a:rPr lang="cs-CZ" altLang="cs-CZ" sz="2400" dirty="0" err="1" smtClean="0"/>
              <a:t>ŠIKovné</a:t>
            </a:r>
            <a:r>
              <a:rPr lang="cs-CZ" altLang="cs-CZ" sz="2400" dirty="0" smtClean="0"/>
              <a:t> skutky</a:t>
            </a:r>
            <a:br>
              <a:rPr lang="cs-CZ" altLang="cs-CZ" sz="2400" dirty="0" smtClean="0"/>
            </a:br>
            <a:r>
              <a:rPr lang="cs-CZ" altLang="cs-CZ" sz="2000" dirty="0" smtClean="0"/>
              <a:t>   za záchranu </a:t>
            </a:r>
            <a:br>
              <a:rPr lang="cs-CZ" altLang="cs-CZ" sz="2000" dirty="0" smtClean="0"/>
            </a:br>
            <a:r>
              <a:rPr lang="cs-CZ" altLang="cs-CZ" sz="2000" dirty="0" smtClean="0"/>
              <a:t>   lidského života</a:t>
            </a:r>
            <a:endParaRPr lang="cs-CZ" altLang="cs-CZ" sz="2400" dirty="0"/>
          </a:p>
        </p:txBody>
      </p:sp>
      <p:pic>
        <p:nvPicPr>
          <p:cNvPr id="21" name="Obrázek 19" descr="elearn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4966" y="3087780"/>
            <a:ext cx="1809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 descr="logo_uhk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3164" y="3069746"/>
            <a:ext cx="885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6623" y="3999000"/>
            <a:ext cx="2839453" cy="205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929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 smtClean="0"/>
              <a:t>A CO DÁL?</a:t>
            </a:r>
            <a:endParaRPr lang="cs-CZ" altLang="cs-CZ" sz="3200" b="1" dirty="0">
              <a:latin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2540" y="1291805"/>
            <a:ext cx="8229600" cy="485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projekt ovlivnil změnu RVP ZV </a:t>
            </a:r>
            <a:br>
              <a:rPr lang="cs-CZ" altLang="cs-CZ" sz="2000" b="1" dirty="0" smtClean="0"/>
            </a:br>
            <a:r>
              <a:rPr lang="cs-CZ" altLang="cs-CZ" sz="2000" b="1" dirty="0" smtClean="0"/>
              <a:t>s platností od 1.9.2013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využívá jej 3 500 škol z celé ČR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výstupy volně dostupné na webu </a:t>
            </a:r>
            <a:br>
              <a:rPr lang="cs-CZ" altLang="cs-CZ" sz="2000" b="1" dirty="0" smtClean="0"/>
            </a:br>
            <a:r>
              <a:rPr lang="cs-CZ" altLang="cs-CZ" sz="2000" b="1" dirty="0" smtClean="0"/>
              <a:t>s návštěvností 400 000 lidí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semináře, konference, školení </a:t>
            </a:r>
            <a:br>
              <a:rPr lang="cs-CZ" altLang="cs-CZ" sz="2000" b="1" dirty="0" smtClean="0"/>
            </a:br>
            <a:r>
              <a:rPr lang="cs-CZ" altLang="cs-CZ" sz="2000" b="1" dirty="0" smtClean="0"/>
              <a:t>po celé ČR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postupný převod kurzů pro </a:t>
            </a:r>
            <a:br>
              <a:rPr lang="cs-CZ" altLang="cs-CZ" sz="2000" b="1" dirty="0" smtClean="0"/>
            </a:br>
            <a:r>
              <a:rPr lang="cs-CZ" altLang="cs-CZ" sz="2000" b="1" dirty="0" smtClean="0"/>
              <a:t>mobilní zařízení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vývoj a tvorba aktualizací a </a:t>
            </a:r>
            <a:br>
              <a:rPr lang="cs-CZ" altLang="cs-CZ" sz="2000" b="1" dirty="0" smtClean="0"/>
            </a:br>
            <a:r>
              <a:rPr lang="cs-CZ" altLang="cs-CZ" sz="2000" b="1" dirty="0" smtClean="0"/>
              <a:t>dalších doplňkových výukových </a:t>
            </a:r>
            <a:br>
              <a:rPr lang="cs-CZ" altLang="cs-CZ" sz="2000" b="1" dirty="0" smtClean="0"/>
            </a:br>
            <a:r>
              <a:rPr lang="cs-CZ" altLang="cs-CZ" sz="2000" b="1" dirty="0" smtClean="0"/>
              <a:t>materiálů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160" y="1636294"/>
            <a:ext cx="4730391" cy="44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9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 smtClean="0"/>
              <a:t>DALŠÍ NAVAZUJÍCÍ PROJEKTY</a:t>
            </a:r>
            <a:endParaRPr lang="cs-CZ" altLang="cs-CZ" sz="3200" b="1" dirty="0">
              <a:latin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2540" y="1171490"/>
            <a:ext cx="8229600" cy="485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Bezpečnostní portál prevence rizik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Testovací systém, databáze výukových materiálů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Bezpečnostní informační systém pro města a obce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Deskové vzdělávací hry, výukové pomůcky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Výuková videa, mobilní aplikace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Pracovní sešity, kalendáře a další tiskoviny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Zážitkové kurzy, akce pro veřejnost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cs-CZ" altLang="cs-CZ" sz="2000" b="1" dirty="0" smtClean="0"/>
              <a:t>CENTRUM ZDRAVÍ A BEZPEČÍ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</p:txBody>
      </p:sp>
      <p:pic>
        <p:nvPicPr>
          <p:cNvPr id="1026" name="Picture 2" descr="obrazek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794" y="3857958"/>
            <a:ext cx="3456672" cy="206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obrazek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8295" y="3100184"/>
            <a:ext cx="2695073" cy="211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540" y="4206433"/>
            <a:ext cx="2122829" cy="141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727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 smtClean="0"/>
              <a:t>DĚKUJI ZA POZORNOST</a:t>
            </a:r>
            <a:endParaRPr lang="cs-CZ" altLang="cs-CZ" sz="3200" b="1" dirty="0">
              <a:latin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3730206"/>
            <a:ext cx="8229600" cy="15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cs-CZ" altLang="cs-CZ" sz="2000" dirty="0">
                <a:latin typeface="Helvetica CE" charset="0"/>
                <a:ea typeface="ＭＳ Ｐゴシック" pitchFamily="34" charset="-128"/>
                <a:cs typeface="Helvetica CE" charset="0"/>
              </a:rPr>
              <a:t>Ing. Veronika Krajsová</a:t>
            </a:r>
          </a:p>
          <a:p>
            <a:pPr algn="ctr">
              <a:buFont typeface="Arial" charset="0"/>
              <a:buNone/>
            </a:pPr>
            <a:r>
              <a:rPr lang="cs-CZ" altLang="cs-CZ" sz="2000" dirty="0" smtClean="0">
                <a:latin typeface="Helvetica CE" charset="0"/>
                <a:ea typeface="ＭＳ Ｐゴシック" pitchFamily="34" charset="-128"/>
                <a:cs typeface="Helvetica CE" charset="0"/>
              </a:rPr>
              <a:t>tel</a:t>
            </a:r>
            <a:r>
              <a:rPr lang="cs-CZ" altLang="cs-CZ" sz="2000" dirty="0">
                <a:latin typeface="Helvetica CE" charset="0"/>
                <a:ea typeface="ＭＳ Ｐゴシック" pitchFamily="34" charset="-128"/>
                <a:cs typeface="Helvetica CE" charset="0"/>
              </a:rPr>
              <a:t>.: 777 572 576</a:t>
            </a:r>
          </a:p>
          <a:p>
            <a:pPr algn="ctr">
              <a:buFont typeface="Arial" charset="0"/>
              <a:buNone/>
            </a:pPr>
            <a:r>
              <a:rPr lang="cs-CZ" altLang="cs-CZ" sz="2000" dirty="0" smtClean="0">
                <a:latin typeface="Helvetica CE" charset="0"/>
                <a:ea typeface="ＭＳ Ｐゴシック" pitchFamily="34" charset="-128"/>
                <a:cs typeface="Helvetica CE" charset="0"/>
              </a:rPr>
              <a:t>mail</a:t>
            </a:r>
            <a:r>
              <a:rPr lang="cs-CZ" altLang="cs-CZ" sz="2000" dirty="0">
                <a:latin typeface="Helvetica CE" charset="0"/>
                <a:ea typeface="ＭＳ Ｐゴシック" pitchFamily="34" charset="-128"/>
                <a:cs typeface="Helvetica CE" charset="0"/>
              </a:rPr>
              <a:t>: </a:t>
            </a:r>
            <a:r>
              <a:rPr lang="cs-CZ" altLang="cs-CZ" sz="2000" dirty="0" smtClean="0">
                <a:latin typeface="Helvetica CE" charset="0"/>
                <a:ea typeface="ＭＳ Ｐゴシック" pitchFamily="34" charset="-128"/>
                <a:cs typeface="Helvetica CE" charset="0"/>
              </a:rPr>
              <a:t>veronika@zachrannykruh.cz</a:t>
            </a:r>
            <a:endParaRPr lang="cs-CZ" altLang="cs-CZ" sz="2000" dirty="0">
              <a:latin typeface="Helvetica CE" charset="0"/>
              <a:ea typeface="ＭＳ Ｐゴシック" pitchFamily="34" charset="-128"/>
              <a:cs typeface="Helvetica CE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endParaRPr lang="cs-CZ" altLang="cs-CZ" sz="2000" dirty="0">
              <a:latin typeface="Calibri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5830" y="1290858"/>
            <a:ext cx="2812341" cy="22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30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Realizátor projektu</a:t>
            </a:r>
            <a:endParaRPr lang="cs-CZ" b="1" dirty="0"/>
          </a:p>
        </p:txBody>
      </p:sp>
      <p:sp>
        <p:nvSpPr>
          <p:cNvPr id="4" name="Zástupný symbol pro obsah 2"/>
          <p:cNvSpPr>
            <a:spLocks noGrp="1"/>
          </p:cNvSpPr>
          <p:nvPr/>
        </p:nvSpPr>
        <p:spPr bwMode="auto">
          <a:xfrm>
            <a:off x="1343025" y="2555917"/>
            <a:ext cx="64579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1pPr>
            <a:lvl2pPr marL="742950" indent="-28575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2pPr>
            <a:lvl3pPr marL="11430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3pPr>
            <a:lvl4pPr marL="16002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4pPr>
            <a:lvl5pPr marL="20574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endParaRPr lang="cs-CZ" altLang="cs-CZ" sz="2000" dirty="0" smtClean="0">
              <a:latin typeface="Arial" charset="0"/>
              <a:ea typeface="ＭＳ Ｐゴシック" pitchFamily="34" charset="-128"/>
              <a:cs typeface="Helvetica CE" charset="0"/>
            </a:endParaRPr>
          </a:p>
          <a:p>
            <a:pPr eaLnBrk="1" hangingPunct="1">
              <a:buFont typeface="Arial" charset="0"/>
              <a:buNone/>
            </a:pPr>
            <a:endParaRPr lang="cs-CZ" altLang="cs-CZ" sz="2000" dirty="0" smtClean="0">
              <a:latin typeface="Arial" charset="0"/>
              <a:ea typeface="ＭＳ Ｐゴシック" pitchFamily="34" charset="-128"/>
              <a:cs typeface="Helvetica CE" charset="0"/>
            </a:endParaRPr>
          </a:p>
          <a:p>
            <a:pPr algn="l" eaLnBrk="1" hangingPunct="1"/>
            <a: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  <a:t>Asociace Záchranný kruh – založena v roce 2005 </a:t>
            </a:r>
          </a:p>
          <a:p>
            <a:pPr algn="l" eaLnBrk="1" hangingPunct="1"/>
            <a: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  <a:t>Účel založení - spolupráce záchranných složek, měst, obcí, škol, státní správy  a dalších dotčených subjektů ČR v oblastech </a:t>
            </a:r>
            <a:r>
              <a:rPr lang="cs-CZ" altLang="cs-CZ" sz="1600" b="1" dirty="0" smtClean="0">
                <a:latin typeface="Arial" charset="0"/>
                <a:ea typeface="ＭＳ Ｐゴシック" pitchFamily="34" charset="-128"/>
                <a:cs typeface="Helvetica CE" charset="0"/>
              </a:rPr>
              <a:t>ochrany zdraví, životů, životního prostředí a majetku</a:t>
            </a:r>
          </a:p>
          <a:p>
            <a:pPr eaLnBrk="1" hangingPunct="1"/>
            <a: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  <a:t>cíl </a:t>
            </a:r>
            <a:r>
              <a:rPr lang="cs-CZ" altLang="cs-CZ" sz="1600" dirty="0">
                <a:latin typeface="Arial" charset="0"/>
                <a:ea typeface="ＭＳ Ｐゴシック" pitchFamily="34" charset="-128"/>
                <a:cs typeface="Helvetica CE" charset="0"/>
              </a:rPr>
              <a:t>– jednotná a systematická informovanost, vzdělávání, prevence a příprava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  <a:t>obyvatelstva v </a:t>
            </a:r>
            <a:r>
              <a:rPr lang="cs-CZ" altLang="cs-CZ" sz="1600" dirty="0">
                <a:latin typeface="Arial" charset="0"/>
                <a:ea typeface="ＭＳ Ｐゴシック" pitchFamily="34" charset="-128"/>
                <a:cs typeface="Helvetica CE" charset="0"/>
              </a:rPr>
              <a:t>oblastech běžných rizik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  <a:t/>
            </a:r>
            <a:b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</a:br>
            <a: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  <a:t>a </a:t>
            </a:r>
            <a:r>
              <a:rPr lang="cs-CZ" altLang="cs-CZ" sz="1600" dirty="0">
                <a:latin typeface="Arial" charset="0"/>
                <a:ea typeface="ＭＳ Ｐゴシック" pitchFamily="34" charset="-128"/>
                <a:cs typeface="Helvetica CE" charset="0"/>
              </a:rPr>
              <a:t>mimořádných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  <a:cs typeface="Helvetica CE" charset="0"/>
              </a:rPr>
              <a:t>událostí</a:t>
            </a:r>
          </a:p>
          <a:p>
            <a:pPr marL="0" indent="0" eaLnBrk="1" hangingPunct="1">
              <a:buNone/>
            </a:pPr>
            <a:endParaRPr lang="cs-CZ" altLang="cs-CZ" sz="1600" dirty="0">
              <a:latin typeface="Arial" charset="0"/>
              <a:ea typeface="ＭＳ Ｐゴシック" pitchFamily="34" charset="-128"/>
              <a:cs typeface="Helvetica CE" charset="0"/>
            </a:endParaRPr>
          </a:p>
          <a:p>
            <a:pPr marL="0" indent="0" algn="ctr" eaLnBrk="1" hangingPunct="1">
              <a:buNone/>
            </a:pPr>
            <a:r>
              <a:rPr lang="cs-CZ" altLang="cs-CZ" sz="2400" b="1" dirty="0" smtClean="0">
                <a:latin typeface="Arial" charset="0"/>
                <a:ea typeface="ＭＳ Ｐゴシック" pitchFamily="34" charset="-128"/>
                <a:cs typeface="Helvetica CE" charset="0"/>
              </a:rPr>
              <a:t>www.zachrannykruh.cz</a:t>
            </a:r>
            <a:endParaRPr lang="en-US" altLang="cs-CZ" sz="2400" b="1" dirty="0" smtClean="0">
              <a:latin typeface="Arial" charset="0"/>
              <a:ea typeface="ＭＳ Ｐゴシック" pitchFamily="34" charset="-128"/>
              <a:cs typeface="Helvetica CE" charset="0"/>
            </a:endParaRPr>
          </a:p>
          <a:p>
            <a:pPr algn="ctr">
              <a:buFont typeface="Arial" charset="0"/>
              <a:buNone/>
            </a:pPr>
            <a:endParaRPr lang="cs-CZ" altLang="cs-CZ" sz="1600" dirty="0" smtClean="0">
              <a:latin typeface="Helvetica CE" charset="0"/>
              <a:ea typeface="ＭＳ Ｐゴシック" pitchFamily="34" charset="-128"/>
              <a:cs typeface="Helvetica CE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448" y="1237024"/>
            <a:ext cx="2259105" cy="213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Fakta o projektu</a:t>
            </a:r>
            <a:endParaRPr lang="cs-CZ" b="1" dirty="0"/>
          </a:p>
        </p:txBody>
      </p:sp>
      <p:sp>
        <p:nvSpPr>
          <p:cNvPr id="4" name="Zástupný symbol pro obsah 2"/>
          <p:cNvSpPr>
            <a:spLocks noGrp="1"/>
          </p:cNvSpPr>
          <p:nvPr/>
        </p:nvSpPr>
        <p:spPr bwMode="auto">
          <a:xfrm>
            <a:off x="524877" y="1289303"/>
            <a:ext cx="8226091" cy="394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1pPr>
            <a:lvl2pPr marL="742950" indent="-28575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2pPr>
            <a:lvl3pPr marL="11430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3pPr>
            <a:lvl4pPr marL="16002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4pPr>
            <a:lvl5pPr marL="20574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CE"/>
                <a:ea typeface="ＭＳ Ｐゴシック" charset="-128"/>
                <a:cs typeface="Helvetica C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dirty="0">
                <a:latin typeface="Arial" charset="0"/>
                <a:ea typeface="ＭＳ Ｐゴシック" pitchFamily="34" charset="-128"/>
                <a:cs typeface="Helvetica CE" charset="0"/>
              </a:rPr>
              <a:t>Registrační číslo: CZ.1.07/1.1.11/01.0001 </a:t>
            </a:r>
            <a:endParaRPr lang="en-US" altLang="cs-CZ" sz="2000" dirty="0">
              <a:latin typeface="Arial" charset="0"/>
              <a:ea typeface="ＭＳ Ｐゴシック" pitchFamily="34" charset="-128"/>
              <a:cs typeface="Helvetica CE" charset="0"/>
            </a:endParaRPr>
          </a:p>
          <a:p>
            <a:pPr eaLnBrk="1" hangingPunct="1"/>
            <a:r>
              <a:rPr lang="cs-CZ" altLang="cs-CZ" sz="2000" dirty="0">
                <a:latin typeface="Arial" charset="0"/>
                <a:ea typeface="ＭＳ Ｐゴシック" pitchFamily="34" charset="-128"/>
                <a:cs typeface="Helvetica CE" charset="0"/>
              </a:rPr>
              <a:t>Název projektu: „Chraň svůj svět, chraň svůj život“</a:t>
            </a:r>
          </a:p>
          <a:p>
            <a:pPr eaLnBrk="1" hangingPunct="1"/>
            <a:r>
              <a:rPr lang="cs-CZ" altLang="cs-CZ" sz="2000" dirty="0">
                <a:latin typeface="Arial" charset="0"/>
                <a:ea typeface="ＭＳ Ｐゴシック" pitchFamily="34" charset="-128"/>
                <a:cs typeface="Helvetica CE" charset="0"/>
              </a:rPr>
              <a:t>Výše přidělených prostředků: 5 260 417,50 Kč</a:t>
            </a:r>
          </a:p>
          <a:p>
            <a:pPr eaLnBrk="1" hangingPunct="1"/>
            <a:r>
              <a:rPr lang="cs-CZ" altLang="cs-CZ" sz="2000" dirty="0">
                <a:latin typeface="Arial" charset="0"/>
                <a:ea typeface="ＭＳ Ｐゴシック" pitchFamily="34" charset="-128"/>
                <a:cs typeface="Helvetica CE" charset="0"/>
              </a:rPr>
              <a:t>Realizace projektu: 1. 1. 2009 – 30. 6. </a:t>
            </a:r>
            <a:r>
              <a:rPr lang="cs-CZ" altLang="cs-CZ" sz="2000" dirty="0" smtClean="0">
                <a:latin typeface="Arial" charset="0"/>
                <a:ea typeface="ＭＳ Ｐゴシック" pitchFamily="34" charset="-128"/>
                <a:cs typeface="Helvetica CE" charset="0"/>
              </a:rPr>
              <a:t>2010 (18 měsíců)</a:t>
            </a:r>
            <a:endParaRPr lang="cs-CZ" altLang="cs-CZ" sz="2000" dirty="0">
              <a:latin typeface="Arial" charset="0"/>
              <a:ea typeface="ＭＳ Ｐゴシック" pitchFamily="34" charset="-128"/>
              <a:cs typeface="Helvetica CE" charset="0"/>
            </a:endParaRPr>
          </a:p>
          <a:p>
            <a:pPr eaLnBrk="1" hangingPunct="1"/>
            <a:r>
              <a:rPr lang="cs-CZ" altLang="cs-CZ" sz="2000" dirty="0">
                <a:latin typeface="Arial" charset="0"/>
                <a:ea typeface="ＭＳ Ｐゴシック" pitchFamily="34" charset="-128"/>
                <a:cs typeface="Helvetica CE" charset="0"/>
              </a:rPr>
              <a:t>Realizátor projektu: Asociace „Záchranný kruh</a:t>
            </a:r>
            <a:r>
              <a:rPr lang="cs-CZ" altLang="cs-CZ" sz="2000" dirty="0" smtClean="0">
                <a:latin typeface="Arial" charset="0"/>
                <a:ea typeface="ＭＳ Ｐゴシック" pitchFamily="34" charset="-128"/>
                <a:cs typeface="Helvetica CE" charset="0"/>
              </a:rPr>
              <a:t>“</a:t>
            </a:r>
          </a:p>
          <a:p>
            <a:pPr marL="0" indent="0" eaLnBrk="1" hangingPunct="1">
              <a:buNone/>
            </a:pPr>
            <a:endParaRPr lang="cs-CZ" altLang="cs-CZ" sz="2000" dirty="0">
              <a:latin typeface="Arial" charset="0"/>
              <a:ea typeface="ＭＳ Ｐゴシック" pitchFamily="34" charset="-128"/>
              <a:cs typeface="Helvetica CE" charset="0"/>
            </a:endParaRPr>
          </a:p>
          <a:p>
            <a:pPr marL="0" indent="0" eaLnBrk="1" hangingPunct="1">
              <a:buNone/>
            </a:pPr>
            <a:r>
              <a:rPr lang="cs-CZ" altLang="cs-CZ" sz="2000" b="1" dirty="0" smtClean="0">
                <a:latin typeface="Arial" charset="0"/>
                <a:ea typeface="ＭＳ Ｐゴシック" pitchFamily="34" charset="-128"/>
                <a:cs typeface="Helvetica CE" charset="0"/>
              </a:rPr>
              <a:t>Výstupy projektu:</a:t>
            </a:r>
          </a:p>
          <a:p>
            <a:pPr algn="l" eaLnBrk="1" hangingPunct="1">
              <a:buFontTx/>
              <a:buChar char="-"/>
            </a:pPr>
            <a:r>
              <a:rPr lang="cs-CZ" altLang="cs-CZ" sz="2000" dirty="0" smtClean="0">
                <a:latin typeface="Arial" charset="0"/>
                <a:ea typeface="ＭＳ Ｐゴシック" pitchFamily="34" charset="-128"/>
                <a:cs typeface="Helvetica CE" charset="0"/>
              </a:rPr>
              <a:t>10 výukových multimediálních </a:t>
            </a:r>
            <a:br>
              <a:rPr lang="cs-CZ" altLang="cs-CZ" sz="2000" dirty="0" smtClean="0">
                <a:latin typeface="Arial" charset="0"/>
                <a:ea typeface="ＭＳ Ｐゴシック" pitchFamily="34" charset="-128"/>
                <a:cs typeface="Helvetica CE" charset="0"/>
              </a:rPr>
            </a:br>
            <a:r>
              <a:rPr lang="cs-CZ" altLang="cs-CZ" sz="2000" dirty="0" smtClean="0">
                <a:latin typeface="Arial" charset="0"/>
                <a:ea typeface="ＭＳ Ｐゴシック" pitchFamily="34" charset="-128"/>
                <a:cs typeface="Helvetica CE" charset="0"/>
              </a:rPr>
              <a:t>interaktivních kurzů - učebnic (11)</a:t>
            </a:r>
          </a:p>
          <a:p>
            <a:pPr algn="l" eaLnBrk="1" hangingPunct="1">
              <a:buFontTx/>
              <a:buChar char="-"/>
            </a:pPr>
            <a:r>
              <a:rPr lang="cs-CZ" altLang="cs-CZ" sz="2000" dirty="0" smtClean="0">
                <a:latin typeface="Arial" charset="0"/>
                <a:ea typeface="ＭＳ Ｐゴシック" pitchFamily="34" charset="-128"/>
                <a:cs typeface="Helvetica CE" charset="0"/>
              </a:rPr>
              <a:t>50 proškolených pedagogů (150)</a:t>
            </a:r>
          </a:p>
          <a:p>
            <a:pPr algn="l" eaLnBrk="1" hangingPunct="1">
              <a:buFontTx/>
              <a:buChar char="-"/>
            </a:pPr>
            <a:r>
              <a:rPr lang="cs-CZ" altLang="cs-CZ" sz="2000" dirty="0" smtClean="0">
                <a:latin typeface="Arial" charset="0"/>
                <a:ea typeface="ＭＳ Ｐゴシック" pitchFamily="34" charset="-128"/>
                <a:cs typeface="Helvetica CE" charset="0"/>
              </a:rPr>
              <a:t>1000 proškolených žáků (1 600)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5433" y="3259870"/>
            <a:ext cx="3371654" cy="25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42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/>
              <a:t>ZAMĚŘENÍ </a:t>
            </a:r>
            <a:r>
              <a:rPr lang="cs-CZ" altLang="cs-CZ" sz="3200" b="1" dirty="0">
                <a:latin typeface="Calibri" pitchFamily="34" charset="0"/>
              </a:rPr>
              <a:t>NOVÝCH INTERAKTIVNÍCH KURZŮ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1051176"/>
            <a:ext cx="8229600" cy="485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b="1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b="1" dirty="0"/>
              <a:t>Předškoláci a mladší žáci</a:t>
            </a:r>
            <a:r>
              <a:rPr lang="cs-CZ" altLang="cs-CZ" sz="2000" b="1" dirty="0">
                <a:latin typeface="Calibri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1.	 Osobní bezpečí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2.	 Běžná rizika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3.	 Požáry I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4.	 Mimořádné události I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b="1" dirty="0"/>
              <a:t>Starší žáci a středoškoláci</a:t>
            </a:r>
            <a:r>
              <a:rPr lang="cs-CZ" altLang="cs-CZ" sz="2000" b="1" dirty="0">
                <a:latin typeface="Calibri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5.	 Mimořádné události II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6.	 Požáry II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7.	 Povodně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8.	 Atmosférické poruchy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9.	 </a:t>
            </a:r>
            <a:r>
              <a:rPr lang="cs-CZ" altLang="cs-CZ" sz="2000" dirty="0" smtClean="0">
                <a:latin typeface="Calibri" pitchFamily="34" charset="0"/>
              </a:rPr>
              <a:t>Zemětřesení</a:t>
            </a:r>
            <a:r>
              <a:rPr lang="cs-CZ" altLang="cs-CZ" sz="2000" dirty="0">
                <a:latin typeface="Calibri" pitchFamily="34" charset="0"/>
              </a:rPr>
              <a:t>, sopečná činnost,  sesuvy půdy, </a:t>
            </a:r>
            <a:br>
              <a:rPr lang="cs-CZ" altLang="cs-CZ" sz="2000" dirty="0">
                <a:latin typeface="Calibri" pitchFamily="34" charset="0"/>
              </a:rPr>
            </a:br>
            <a:r>
              <a:rPr lang="cs-CZ" altLang="cs-CZ" sz="2000" dirty="0">
                <a:latin typeface="Calibri" pitchFamily="34" charset="0"/>
              </a:rPr>
              <a:t>         </a:t>
            </a:r>
            <a:r>
              <a:rPr lang="cs-CZ" altLang="cs-CZ" sz="2000" dirty="0" smtClean="0">
                <a:latin typeface="Calibri" pitchFamily="34" charset="0"/>
              </a:rPr>
              <a:t>laviny </a:t>
            </a: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10</a:t>
            </a:r>
            <a:r>
              <a:rPr lang="cs-CZ" altLang="cs-CZ" sz="2000" dirty="0" smtClean="0">
                <a:latin typeface="Calibri" pitchFamily="34" charset="0"/>
              </a:rPr>
              <a:t>. </a:t>
            </a:r>
            <a:r>
              <a:rPr lang="cs-CZ" altLang="cs-CZ" sz="2000" dirty="0">
                <a:latin typeface="Calibri" pitchFamily="34" charset="0"/>
              </a:rPr>
              <a:t>Havárie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dirty="0">
                <a:latin typeface="Calibri" pitchFamily="34" charset="0"/>
              </a:rPr>
              <a:t>   11</a:t>
            </a:r>
            <a:r>
              <a:rPr lang="cs-CZ" altLang="cs-CZ" sz="2000" dirty="0" smtClean="0">
                <a:latin typeface="Calibri" pitchFamily="34" charset="0"/>
              </a:rPr>
              <a:t>. </a:t>
            </a:r>
            <a:r>
              <a:rPr lang="cs-CZ" altLang="cs-CZ" sz="2000" dirty="0">
                <a:latin typeface="Calibri" pitchFamily="34" charset="0"/>
              </a:rPr>
              <a:t>Terorismus a jiné hrozby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</p:txBody>
      </p:sp>
      <p:pic>
        <p:nvPicPr>
          <p:cNvPr id="7" name="Obrázek 6" descr="nahled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88" y="3866732"/>
            <a:ext cx="2728912" cy="203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nahled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88" y="1715001"/>
            <a:ext cx="2728912" cy="203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 descr="nahled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473" y="1139407"/>
            <a:ext cx="2728912" cy="203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28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rz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988" y="615616"/>
            <a:ext cx="6612021" cy="49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45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821" y="274639"/>
            <a:ext cx="8590547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800" b="1" dirty="0">
                <a:latin typeface="Calibri" pitchFamily="34" charset="0"/>
              </a:rPr>
              <a:t>NA PROJEKTU PRACOVAL TÝM MNOHA ODBORNÍKŮ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8625" y="1500188"/>
            <a:ext cx="8229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400" dirty="0" smtClean="0">
                <a:latin typeface="Calibri" pitchFamily="34" charset="0"/>
              </a:rPr>
              <a:t>animátoři</a:t>
            </a:r>
            <a:r>
              <a:rPr lang="cs-CZ" altLang="cs-CZ" sz="2400" dirty="0">
                <a:latin typeface="Calibri" pitchFamily="34" charset="0"/>
              </a:rPr>
              <a:t>, grafici, programátoři, pedagogové, záchranáři, </a:t>
            </a:r>
            <a:br>
              <a:rPr lang="cs-CZ" altLang="cs-CZ" sz="2400" dirty="0">
                <a:latin typeface="Calibri" pitchFamily="34" charset="0"/>
              </a:rPr>
            </a:br>
            <a:r>
              <a:rPr lang="cs-CZ" altLang="cs-CZ" sz="2400" dirty="0" smtClean="0">
                <a:latin typeface="Calibri" pitchFamily="34" charset="0"/>
              </a:rPr>
              <a:t>dabéři </a:t>
            </a:r>
            <a:r>
              <a:rPr lang="cs-CZ" altLang="cs-CZ" sz="2400" dirty="0">
                <a:latin typeface="Calibri" pitchFamily="34" charset="0"/>
              </a:rPr>
              <a:t>a další …</a:t>
            </a:r>
            <a:endParaRPr lang="cs-CZ" altLang="cs-CZ" sz="2400" dirty="0"/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endParaRPr lang="cs-CZ" altLang="cs-CZ" sz="24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400" b="1" dirty="0">
                <a:latin typeface="Calibri" pitchFamily="34" charset="0"/>
              </a:rPr>
              <a:t>Dabing: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dirty="0"/>
              <a:t>České filmové osobnosti: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dirty="0">
                <a:latin typeface="Calibri" pitchFamily="34" charset="0"/>
              </a:rPr>
              <a:t>Kryštof Hádek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dirty="0">
                <a:latin typeface="Calibri" pitchFamily="34" charset="0"/>
              </a:rPr>
              <a:t>Ivana Andrlová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16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dirty="0">
              <a:latin typeface="Calibri" pitchFamily="34" charset="0"/>
            </a:endParaRPr>
          </a:p>
        </p:txBody>
      </p:sp>
      <p:pic>
        <p:nvPicPr>
          <p:cNvPr id="11" name="Obrázek 10" descr="ivana.jpg"/>
          <p:cNvPicPr>
            <a:picLocks noChangeAspect="1"/>
          </p:cNvPicPr>
          <p:nvPr/>
        </p:nvPicPr>
        <p:blipFill>
          <a:blip r:embed="rId2"/>
          <a:srcRect b="5275"/>
          <a:stretch>
            <a:fillRect/>
          </a:stretch>
        </p:blipFill>
        <p:spPr>
          <a:xfrm>
            <a:off x="3163886" y="2382754"/>
            <a:ext cx="26320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 descr="krystof.jpg"/>
          <p:cNvPicPr>
            <a:picLocks noChangeAspect="1"/>
          </p:cNvPicPr>
          <p:nvPr/>
        </p:nvPicPr>
        <p:blipFill>
          <a:blip r:embed="rId3"/>
          <a:srcRect l="18823" r="12728" b="36137"/>
          <a:stretch>
            <a:fillRect/>
          </a:stretch>
        </p:blipFill>
        <p:spPr>
          <a:xfrm>
            <a:off x="5962648" y="2382754"/>
            <a:ext cx="28575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6" descr="osobni_bezpec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86" y="3811504"/>
            <a:ext cx="133508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63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3226" y="779296"/>
            <a:ext cx="46704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b="1" dirty="0"/>
              <a:t>KURZY JSOU PLNĚ KOMPATIBILNÍ SE VŠEMI  INTERAKTIVNÍMI TABULEMI, volně dostupné na portálu</a:t>
            </a:r>
            <a:endParaRPr lang="cs-CZ" altLang="cs-CZ" dirty="0"/>
          </a:p>
        </p:txBody>
      </p:sp>
      <p:pic>
        <p:nvPicPr>
          <p:cNvPr id="8" name="Obrázek 9" descr="cd_polep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338" y="2508083"/>
            <a:ext cx="39576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1" descr="cd_r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101" y="4222583"/>
            <a:ext cx="1093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 descr="P4130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821" y="757875"/>
            <a:ext cx="2714612" cy="203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ek 14" descr="JVM_Ostrov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41581" y="2365206"/>
            <a:ext cx="2643206" cy="198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ek 15" descr="ZSP_Bochov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5829" y="3865404"/>
            <a:ext cx="2711636" cy="2033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27663" y="1858796"/>
            <a:ext cx="41433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b="1"/>
              <a:t>KURZY JSOU DOSTUPNÉ I NA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b="1"/>
              <a:t>CD ROM: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xmlns="" val="26297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 smtClean="0"/>
              <a:t>OBSAH KURZŮ</a:t>
            </a:r>
            <a:endParaRPr lang="cs-CZ" altLang="cs-CZ" sz="3200" b="1" dirty="0"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7200" y="1084432"/>
            <a:ext cx="4038600" cy="44656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cs-CZ" sz="2000" b="1" dirty="0">
                <a:solidFill>
                  <a:schemeClr val="folHlink"/>
                </a:solidFill>
                <a:latin typeface="+mn-lt"/>
                <a:cs typeface="+mn-cs"/>
              </a:rPr>
              <a:t>Levé menu</a:t>
            </a:r>
          </a:p>
          <a:p>
            <a:pPr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6600FF"/>
              </a:solidFill>
              <a:latin typeface="+mn-lt"/>
              <a:cs typeface="+mn-cs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cs-CZ" sz="2000" dirty="0">
                <a:solidFill>
                  <a:schemeClr val="accent2"/>
                </a:solidFill>
                <a:latin typeface="+mn-lt"/>
                <a:cs typeface="+mn-cs"/>
              </a:rPr>
              <a:t>odkaz na elektronickou </a:t>
            </a:r>
            <a:br>
              <a:rPr lang="cs-CZ" sz="2000" dirty="0">
                <a:solidFill>
                  <a:schemeClr val="accent2"/>
                </a:solidFill>
                <a:latin typeface="+mn-lt"/>
                <a:cs typeface="+mn-cs"/>
              </a:rPr>
            </a:br>
            <a:r>
              <a:rPr lang="cs-CZ" sz="2000" b="1" dirty="0">
                <a:solidFill>
                  <a:schemeClr val="accent2"/>
                </a:solidFill>
                <a:latin typeface="+mn-lt"/>
                <a:cs typeface="+mn-cs"/>
              </a:rPr>
              <a:t>Příručku první pomoci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cs-CZ" sz="2000" dirty="0" smtClean="0">
                <a:solidFill>
                  <a:schemeClr val="accent2"/>
                </a:solidFill>
                <a:latin typeface="+mn-lt"/>
                <a:cs typeface="+mn-cs"/>
              </a:rPr>
              <a:t>Metodická příručka pro </a:t>
            </a:r>
            <a:r>
              <a:rPr lang="cs-CZ" sz="2000" dirty="0">
                <a:solidFill>
                  <a:schemeClr val="accent2"/>
                </a:solidFill>
                <a:latin typeface="+mn-lt"/>
                <a:cs typeface="+mn-cs"/>
              </a:rPr>
              <a:t>učitele</a:t>
            </a:r>
          </a:p>
          <a:p>
            <a:pPr algn="ctr" eaLnBrk="0" hangingPunct="0">
              <a:spcBef>
                <a:spcPct val="20000"/>
              </a:spcBef>
              <a:defRPr/>
            </a:pPr>
            <a:endParaRPr lang="cs-CZ" dirty="0">
              <a:solidFill>
                <a:schemeClr val="accent1"/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20000"/>
              </a:spcBef>
              <a:defRPr/>
            </a:pPr>
            <a:endParaRPr lang="cs-CZ" dirty="0">
              <a:solidFill>
                <a:schemeClr val="bg2"/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20000"/>
              </a:spcBef>
              <a:defRPr/>
            </a:pPr>
            <a:endParaRPr lang="cs-CZ" dirty="0">
              <a:solidFill>
                <a:schemeClr val="accent1"/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20000"/>
              </a:spcBef>
              <a:defRPr/>
            </a:pPr>
            <a:endParaRPr lang="cs-CZ" sz="2800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32325" y="1084432"/>
            <a:ext cx="3744912" cy="4425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 dirty="0">
                <a:solidFill>
                  <a:schemeClr val="folHlink"/>
                </a:solidFill>
              </a:rPr>
              <a:t>Pravé menu</a:t>
            </a:r>
          </a:p>
          <a:p>
            <a:pPr>
              <a:spcBef>
                <a:spcPct val="20000"/>
              </a:spcBef>
              <a:defRPr/>
            </a:pPr>
            <a:endParaRPr lang="cs-CZ" sz="2000" b="1" dirty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cs-CZ" sz="2000" dirty="0">
                <a:solidFill>
                  <a:schemeClr val="accent2"/>
                </a:solidFill>
              </a:rPr>
              <a:t>Přehled modulů - obsah</a:t>
            </a:r>
          </a:p>
          <a:p>
            <a:pPr>
              <a:spcBef>
                <a:spcPct val="20000"/>
              </a:spcBef>
              <a:defRPr/>
            </a:pPr>
            <a:r>
              <a:rPr lang="cs-CZ" sz="2000" dirty="0">
                <a:solidFill>
                  <a:schemeClr val="accent2"/>
                </a:solidFill>
              </a:rPr>
              <a:t>Ovladače výběru témat</a:t>
            </a: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" name="Group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28998823"/>
              </p:ext>
            </p:extLst>
          </p:nvPr>
        </p:nvGraphicFramePr>
        <p:xfrm>
          <a:off x="673100" y="3029119"/>
          <a:ext cx="3600450" cy="2235200"/>
        </p:xfrm>
        <a:graphic>
          <a:graphicData uri="http://schemas.openxmlformats.org/drawingml/2006/table">
            <a:tbl>
              <a:tblPr/>
              <a:tblGrid>
                <a:gridCol w="1801812"/>
                <a:gridCol w="1798638"/>
              </a:tblGrid>
              <a:tr h="1119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pro 1. stupeň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Evaluace - Pracovní listy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Interaktivní hry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6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pro 2. stupeň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Evaluace - Testy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Obrázek 9" descr="CD05_bezna_rizik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425" y="2668757"/>
            <a:ext cx="216058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0" descr="CD06_mu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537" y="3029119"/>
            <a:ext cx="25463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02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cs-CZ" altLang="cs-CZ" sz="3200" b="1" dirty="0" smtClean="0"/>
              <a:t>PRACOVNÍ LISTY</a:t>
            </a:r>
            <a:endParaRPr lang="cs-CZ" altLang="cs-CZ" sz="3200" b="1" dirty="0">
              <a:latin typeface="Calibri" pitchFamily="34" charset="0"/>
            </a:endParaRPr>
          </a:p>
        </p:txBody>
      </p:sp>
      <p:pic>
        <p:nvPicPr>
          <p:cNvPr id="15" name="Obrázek 14" descr="br_pr_list_1_Stránka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3" y="891595"/>
            <a:ext cx="2638425" cy="372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ázek 15" descr="br_pr_list_8_Stránka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484">
            <a:off x="5278438" y="1334508"/>
            <a:ext cx="2684462" cy="37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ek 16" descr="poz_pr_list_7_Stránka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568">
            <a:off x="5413375" y="1826633"/>
            <a:ext cx="2684463" cy="37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ázek 17" descr="desky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02"/>
          <a:stretch>
            <a:fillRect/>
          </a:stretch>
        </p:blipFill>
        <p:spPr bwMode="auto">
          <a:xfrm rot="20927240">
            <a:off x="468313" y="1417058"/>
            <a:ext cx="4332287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98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purl.org/dc/elements/1.1/"/>
    <ds:schemaRef ds:uri="http://schemas.microsoft.com/sharepoint/v3/field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292</Words>
  <Application>Microsoft Office PowerPoint</Application>
  <PresentationFormat>Předvádění na obrazovce (4:3)</PresentationFormat>
  <Paragraphs>105</Paragraphs>
  <Slides>14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Office Theme</vt:lpstr>
      <vt:lpstr>Představení projektu</vt:lpstr>
      <vt:lpstr>Realizátor projektu</vt:lpstr>
      <vt:lpstr>Fakta o projektu</vt:lpstr>
      <vt:lpstr>ZAMĚŘENÍ NOVÝCH INTERAKTIVNÍCH KURZŮ</vt:lpstr>
      <vt:lpstr>Snímek 5</vt:lpstr>
      <vt:lpstr>NA PROJEKTU PRACOVAL TÝM MNOHA ODBORNÍKŮ</vt:lpstr>
      <vt:lpstr>Snímek 7</vt:lpstr>
      <vt:lpstr>OBSAH KURZŮ</vt:lpstr>
      <vt:lpstr>PRACOVNÍ LISTY</vt:lpstr>
      <vt:lpstr>METODIKA</vt:lpstr>
      <vt:lpstr>OCENĚNÍ, UZNÁNÍ</vt:lpstr>
      <vt:lpstr>A CO DÁL?</vt:lpstr>
      <vt:lpstr>DALŠÍ NAVAZUJÍCÍ PROJEKTY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Horáčková Barbora</cp:lastModifiedBy>
  <cp:revision>91</cp:revision>
  <dcterms:created xsi:type="dcterms:W3CDTF">2010-04-12T23:12:02Z</dcterms:created>
  <dcterms:modified xsi:type="dcterms:W3CDTF">2014-10-10T13:26:09Z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