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362" r:id="rId2"/>
    <p:sldId id="365" r:id="rId3"/>
    <p:sldId id="363" r:id="rId4"/>
    <p:sldId id="364" r:id="rId5"/>
  </p:sldIdLst>
  <p:sldSz cx="9144000" cy="6858000" type="screen4x3"/>
  <p:notesSz cx="9872663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 programu" id="{D4C11370-7552-42FA-BB07-4B5430370D29}">
          <p14:sldIdLst>
            <p14:sldId id="362"/>
            <p14:sldId id="365"/>
            <p14:sldId id="363"/>
            <p14:sldId id="364"/>
          </p14:sldIdLst>
        </p14:section>
        <p14:section name="Vzdělávání v programu" id="{100781A0-2762-42CF-8EF3-2782988D1823}">
          <p14:sldIdLst/>
        </p14:section>
        <p14:section name="Zaměstnávání v programu" id="{EE1CBF52-82C0-4406-85D2-447E26280031}">
          <p14:sldIdLst/>
        </p14:section>
        <p14:section name="Volný čas" id="{8DA333C5-CDAC-405F-B8F5-06F7296D8AA2}">
          <p14:sldIdLst/>
        </p14:section>
        <p14:section name="Prezentace studentů" id="{624A0178-0C49-473F-B485-7A9E8EE2F6B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972" userDrawn="1">
          <p15:clr>
            <a:srgbClr val="A4A3A4"/>
          </p15:clr>
        </p15:guide>
        <p15:guide id="2" pos="3138" userDrawn="1">
          <p15:clr>
            <a:srgbClr val="A4A3A4"/>
          </p15:clr>
        </p15:guide>
        <p15:guide id="3" orient="horz" pos="2142" userDrawn="1">
          <p15:clr>
            <a:srgbClr val="A4A3A4"/>
          </p15:clr>
        </p15:guide>
        <p15:guide id="4" pos="31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CB0"/>
    <a:srgbClr val="004B8D"/>
    <a:srgbClr val="E7D0F8"/>
    <a:srgbClr val="F0FA90"/>
    <a:srgbClr val="FBD6C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419" autoAdjust="0"/>
  </p:normalViewPr>
  <p:slideViewPr>
    <p:cSldViewPr>
      <p:cViewPr varScale="1">
        <p:scale>
          <a:sx n="103" d="100"/>
          <a:sy n="103" d="100"/>
        </p:scale>
        <p:origin x="2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712"/>
    </p:cViewPr>
  </p:sorterViewPr>
  <p:notesViewPr>
    <p:cSldViewPr>
      <p:cViewPr varScale="1">
        <p:scale>
          <a:sx n="56" d="100"/>
          <a:sy n="56" d="100"/>
        </p:scale>
        <p:origin x="-2580" y="-96"/>
      </p:cViewPr>
      <p:guideLst>
        <p:guide orient="horz" pos="1972"/>
        <p:guide pos="3138"/>
        <p:guide orient="horz" pos="2142"/>
        <p:guide pos="31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78" y="2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4C20F-FCBD-4F20-AF72-932A5E901B10}" type="datetimeFigureOut">
              <a:rPr lang="cs-CZ" smtClean="0"/>
              <a:t>6.6.2017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7411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78" y="6457411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8C04A-8CD2-4120-9066-00C571BAB9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127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2226" y="1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AEA70-DDA2-4699-88FA-AC17213CBD21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267" y="3228897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2226" y="6456614"/>
            <a:ext cx="4278154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6B2F-73E0-4950-BD5A-CB913B20ED6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2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6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4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84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0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54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33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49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62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06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0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DF8D6-3D2D-4EFD-B2C9-C4FAAACBB91B}" type="datetimeFigureOut">
              <a:rPr lang="cs-CZ" smtClean="0"/>
              <a:pPr/>
              <a:t>6.6.2017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DA65E-A26C-419F-822B-F56C7FB770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-4737"/>
            <a:ext cx="9144000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81222"/>
            <a:ext cx="1536928" cy="432872"/>
          </a:xfrm>
          <a:prstGeom prst="rect">
            <a:avLst/>
          </a:prstGeom>
        </p:spPr>
      </p:pic>
      <p:sp>
        <p:nvSpPr>
          <p:cNvPr id="9" name="Obdélník 8"/>
          <p:cNvSpPr/>
          <p:nvPr userDrawn="1"/>
        </p:nvSpPr>
        <p:spPr>
          <a:xfrm>
            <a:off x="0" y="615951"/>
            <a:ext cx="9144000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4943403" cy="61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6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44690" y="1700808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Metropolitní univerzita Praha, </a:t>
            </a:r>
            <a:r>
              <a:rPr lang="cs-CZ" dirty="0" smtClean="0"/>
              <a:t>14 </a:t>
            </a:r>
            <a:r>
              <a:rPr lang="cs-CZ" dirty="0"/>
              <a:t>let Školou bez bariér – studium a zaměstnávání osob se zdravotním postižením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1128"/>
            <a:ext cx="6858000" cy="1655762"/>
          </a:xfrm>
        </p:spPr>
        <p:txBody>
          <a:bodyPr/>
          <a:lstStyle/>
          <a:p>
            <a:r>
              <a:rPr lang="cs-CZ" dirty="0" smtClean="0"/>
              <a:t>Plzeň, 7. </a:t>
            </a:r>
            <a:r>
              <a:rPr lang="cs-CZ" dirty="0"/>
              <a:t>6</a:t>
            </a:r>
            <a:r>
              <a:rPr lang="cs-CZ" dirty="0" smtClean="0"/>
              <a:t>. 2017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Petr Vyhnánek</a:t>
            </a:r>
            <a:br>
              <a:rPr lang="cs-CZ" dirty="0" smtClean="0"/>
            </a:br>
            <a:r>
              <a:rPr lang="cs-CZ" dirty="0" smtClean="0"/>
              <a:t>prorektor pro rozvoj a vnější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56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Metropolitní univerzitě Praha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3972099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o.p.s. – založena 2001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univerzitní vysoká škola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Praha, Plzeň, Liberec, Hradec Králové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4 600 studentů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od roku 2003 sociální program Škola bez bariér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235 studentů se ZP z toho 147 absolventů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aktuálně 75 studentů se ZP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zaměstnavatel OZP – 12 zaměstnanců</a:t>
            </a:r>
          </a:p>
          <a:p>
            <a:pPr>
              <a:buClr>
                <a:schemeClr val="bg1"/>
              </a:buClr>
            </a:pPr>
            <a:r>
              <a:rPr lang="cs-CZ" altLang="cs-CZ" sz="3200" dirty="0">
                <a:cs typeface="Arial" panose="020B0604020202020204" pitchFamily="34" charset="0"/>
              </a:rPr>
              <a:t>Stejná šance 2010, 2013, 2016 – ocenění pro MUP jako zaměstnavatele </a:t>
            </a:r>
          </a:p>
          <a:p>
            <a:pPr>
              <a:buClr>
                <a:schemeClr val="bg1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31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872" y="980728"/>
            <a:ext cx="7886700" cy="925985"/>
          </a:xfrm>
        </p:spPr>
        <p:txBody>
          <a:bodyPr/>
          <a:lstStyle/>
          <a:p>
            <a:pPr algn="ctr"/>
            <a:r>
              <a:rPr lang="cs-CZ" sz="3200" dirty="0">
                <a:cs typeface="Arial" pitchFamily="34" charset="0"/>
              </a:rPr>
              <a:t>ŠKOLA BEZ BARIÉR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06713"/>
            <a:ext cx="7886700" cy="4690639"/>
          </a:xfrm>
        </p:spPr>
        <p:txBody>
          <a:bodyPr>
            <a:normAutofit/>
          </a:bodyPr>
          <a:lstStyle/>
          <a:p>
            <a:r>
              <a:rPr lang="cs-CZ" sz="2700" dirty="0">
                <a:cs typeface="Arial" panose="020B0604020202020204" pitchFamily="34" charset="0"/>
              </a:rPr>
              <a:t>Odstranění architektonických bariér</a:t>
            </a:r>
          </a:p>
          <a:p>
            <a:r>
              <a:rPr lang="cs-CZ" sz="2700" dirty="0">
                <a:cs typeface="Arial" panose="020B0604020202020204" pitchFamily="34" charset="0"/>
              </a:rPr>
              <a:t>Odstranění ekonomických bariér</a:t>
            </a:r>
          </a:p>
          <a:p>
            <a:r>
              <a:rPr lang="cs-CZ" sz="2700" dirty="0" smtClean="0">
                <a:cs typeface="Arial" panose="020B0604020202020204" pitchFamily="34" charset="0"/>
              </a:rPr>
              <a:t>Plná </a:t>
            </a:r>
            <a:r>
              <a:rPr lang="cs-CZ" sz="2700" dirty="0">
                <a:cs typeface="Arial" panose="020B0604020202020204" pitchFamily="34" charset="0"/>
              </a:rPr>
              <a:t>integrace do vysokoškolského studia</a:t>
            </a:r>
          </a:p>
          <a:p>
            <a:r>
              <a:rPr lang="cs-CZ" sz="2700" dirty="0">
                <a:cs typeface="Arial" panose="020B0604020202020204" pitchFamily="34" charset="0"/>
              </a:rPr>
              <a:t>Studijní poradenství pro osoby s pohybovým </a:t>
            </a:r>
            <a:r>
              <a:rPr lang="cs-CZ" sz="2700" dirty="0" smtClean="0">
                <a:cs typeface="Arial" panose="020B0604020202020204" pitchFamily="34" charset="0"/>
              </a:rPr>
              <a:t>postižením</a:t>
            </a:r>
          </a:p>
          <a:p>
            <a:r>
              <a:rPr lang="cs-CZ" sz="2700" dirty="0" smtClean="0">
                <a:cs typeface="Arial" panose="020B0604020202020204" pitchFamily="34" charset="0"/>
              </a:rPr>
              <a:t>Podpora ve studiu</a:t>
            </a:r>
            <a:endParaRPr lang="cs-CZ" sz="2700" dirty="0">
              <a:cs typeface="Arial" panose="020B0604020202020204" pitchFamily="34" charset="0"/>
            </a:endParaRPr>
          </a:p>
          <a:p>
            <a:r>
              <a:rPr lang="cs-CZ" sz="2700" dirty="0" smtClean="0">
                <a:cs typeface="Arial" panose="020B0604020202020204" pitchFamily="34" charset="0"/>
              </a:rPr>
              <a:t>Zaměstnávání </a:t>
            </a:r>
            <a:r>
              <a:rPr lang="cs-CZ" sz="2700" dirty="0">
                <a:cs typeface="Arial" panose="020B0604020202020204" pitchFamily="34" charset="0"/>
              </a:rPr>
              <a:t>– praxe i zaměstnavatel</a:t>
            </a:r>
          </a:p>
          <a:p>
            <a:r>
              <a:rPr lang="cs-CZ" sz="2700" dirty="0">
                <a:cs typeface="Arial" panose="020B0604020202020204" pitchFamily="34" charset="0"/>
              </a:rPr>
              <a:t>Sport a volný čas bez bariér</a:t>
            </a:r>
          </a:p>
          <a:p>
            <a:r>
              <a:rPr lang="cs-CZ" sz="2700" dirty="0" smtClean="0">
                <a:cs typeface="Arial" panose="020B0604020202020204" pitchFamily="34" charset="0"/>
              </a:rPr>
              <a:t>Spolupráce</a:t>
            </a:r>
            <a:endParaRPr lang="cs-CZ" sz="27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84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Z PROJEVŮ STUDENTŮ PŘI PROMOCÍCH</a:t>
            </a:r>
            <a:endParaRPr lang="cs-CZ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5" name="Zástupný symbol pro obsah 3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</p:spPr>
        <p:txBody>
          <a:bodyPr/>
          <a:lstStyle/>
          <a:p>
            <a:pPr marL="0" indent="0">
              <a:buNone/>
            </a:pPr>
            <a:r>
              <a:rPr lang="cs-CZ" i="1" spc="50" dirty="0" smtClean="0">
                <a:latin typeface="+mj-lt"/>
                <a:cs typeface="Arial" pitchFamily="34" charset="0"/>
              </a:rPr>
              <a:t>„V</a:t>
            </a:r>
            <a:r>
              <a:rPr lang="cs-CZ" i="1" spc="50" dirty="0">
                <a:latin typeface="+mj-lt"/>
                <a:cs typeface="Arial" pitchFamily="34" charset="0"/>
              </a:rPr>
              <a:t> neposlední řadě vysoce oceňuji bezbariérovost naší školy, která dává prostor všem a učí nás být více ohleduplnými a umožňuje nám odbourávat vzájemný ostych. Bezbariérovost je v dnešní době často skloňována, avšak k naplnění plného významu tohoto slova dochází jen zřídka nebo velmi pomalu. Naše univerzita však bariéry opravdu bourá</a:t>
            </a:r>
            <a:r>
              <a:rPr lang="cs-CZ" i="1" spc="50" dirty="0" smtClean="0">
                <a:latin typeface="+mj-lt"/>
                <a:cs typeface="Arial" pitchFamily="34" charset="0"/>
              </a:rPr>
              <a:t>.“</a:t>
            </a:r>
          </a:p>
          <a:p>
            <a:pPr marL="0" indent="0">
              <a:buNone/>
            </a:pPr>
            <a:endParaRPr lang="cs-CZ" i="1" spc="50" dirty="0" smtClean="0">
              <a:latin typeface="+mj-lt"/>
              <a:cs typeface="Arial" pitchFamily="34" charset="0"/>
            </a:endParaRPr>
          </a:p>
          <a:p>
            <a:pPr marL="0" indent="0" algn="r">
              <a:buNone/>
            </a:pPr>
            <a:r>
              <a:rPr lang="cs-CZ" i="1" spc="50" dirty="0" smtClean="0">
                <a:latin typeface="+mj-lt"/>
                <a:cs typeface="Arial" pitchFamily="34" charset="0"/>
              </a:rPr>
              <a:t>Lejla </a:t>
            </a:r>
            <a:r>
              <a:rPr lang="cs-CZ" i="1" spc="50" dirty="0" err="1" smtClean="0">
                <a:latin typeface="+mj-lt"/>
                <a:cs typeface="Arial" pitchFamily="34" charset="0"/>
              </a:rPr>
              <a:t>Aganjová</a:t>
            </a:r>
            <a:r>
              <a:rPr lang="cs-CZ" i="1" spc="50" dirty="0" smtClean="0">
                <a:latin typeface="+mj-lt"/>
                <a:cs typeface="Arial" pitchFamily="34" charset="0"/>
              </a:rPr>
              <a:t/>
            </a:r>
            <a:br>
              <a:rPr lang="cs-CZ" i="1" spc="50" dirty="0" smtClean="0">
                <a:latin typeface="+mj-lt"/>
                <a:cs typeface="Arial" pitchFamily="34" charset="0"/>
              </a:rPr>
            </a:br>
            <a:r>
              <a:rPr lang="cs-CZ" sz="1800" i="1" spc="50" dirty="0" smtClean="0">
                <a:latin typeface="+mj-lt"/>
                <a:cs typeface="Arial" pitchFamily="34" charset="0"/>
              </a:rPr>
              <a:t>Mezinárodní vztahy a evropská studia</a:t>
            </a:r>
            <a:br>
              <a:rPr lang="cs-CZ" sz="1800" i="1" spc="50" dirty="0" smtClean="0">
                <a:latin typeface="+mj-lt"/>
                <a:cs typeface="Arial" pitchFamily="34" charset="0"/>
              </a:rPr>
            </a:br>
            <a:r>
              <a:rPr lang="cs-CZ" sz="1800" i="1" spc="50" dirty="0" smtClean="0">
                <a:latin typeface="+mj-lt"/>
                <a:cs typeface="Arial" pitchFamily="34" charset="0"/>
              </a:rPr>
              <a:t>12. 10. 2013</a:t>
            </a:r>
            <a:endParaRPr lang="cs-CZ" sz="1800" i="1" spc="5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3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129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Metropolitní univerzita Praha, 14 let Školou bez bariér – studium a zaměstnávání osob se zdravotním postižením</vt:lpstr>
      <vt:lpstr>O Metropolitní univerzitě Praha</vt:lpstr>
      <vt:lpstr>ŠKOLA BEZ BARIÉR</vt:lpstr>
      <vt:lpstr>Z PROJEVŮ STUDENTŮ PŘI PROMOCÍCH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 Vinduška</dc:creator>
  <cp:lastModifiedBy>Šašková Věra</cp:lastModifiedBy>
  <cp:revision>335</cp:revision>
  <cp:lastPrinted>2017-06-06T12:06:19Z</cp:lastPrinted>
  <dcterms:created xsi:type="dcterms:W3CDTF">2013-11-22T10:34:48Z</dcterms:created>
  <dcterms:modified xsi:type="dcterms:W3CDTF">2017-06-06T12:07:29Z</dcterms:modified>
</cp:coreProperties>
</file>