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99" r:id="rId4"/>
    <p:sldId id="270" r:id="rId5"/>
    <p:sldId id="301" r:id="rId6"/>
    <p:sldId id="300" r:id="rId7"/>
    <p:sldId id="302" r:id="rId8"/>
    <p:sldId id="303" r:id="rId9"/>
    <p:sldId id="304" r:id="rId10"/>
    <p:sldId id="305" r:id="rId11"/>
    <p:sldId id="263" r:id="rId12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9565F2-2870-4AD5-9952-121EF714AAAE}">
          <p14:sldIdLst>
            <p14:sldId id="256"/>
            <p14:sldId id="269"/>
            <p14:sldId id="299"/>
            <p14:sldId id="270"/>
            <p14:sldId id="301"/>
            <p14:sldId id="300"/>
            <p14:sldId id="302"/>
            <p14:sldId id="303"/>
            <p14:sldId id="304"/>
            <p14:sldId id="305"/>
          </p14:sldIdLst>
        </p14:section>
        <p14:section name="Oddíl bez názvu" id="{444665C9-494F-44F8-9FFE-E8B110D87864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79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tl-up.uur.cz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6080" y="3740725"/>
            <a:ext cx="5532119" cy="1098190"/>
          </a:xfrm>
        </p:spPr>
        <p:txBody>
          <a:bodyPr wrap="square"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ETL nástroj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OIT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Současná situace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Q4/2022 – zadání veřejné zakázky ETL nástroje + metodiky</a:t>
            </a:r>
          </a:p>
          <a:p>
            <a:r>
              <a:rPr lang="cs-CZ" dirty="0" smtClean="0"/>
              <a:t>Q1/2023 – výstup</a:t>
            </a:r>
          </a:p>
          <a:p>
            <a:pPr lvl="1"/>
            <a:r>
              <a:rPr lang="cs-CZ" dirty="0" smtClean="0"/>
              <a:t>doplnění role „zpracovatel/pořizovatel“ </a:t>
            </a:r>
          </a:p>
          <a:p>
            <a:pPr marL="914400" lvl="2" indent="0">
              <a:buNone/>
            </a:pPr>
            <a:r>
              <a:rPr lang="cs-CZ" dirty="0" smtClean="0"/>
              <a:t>– průběžná kontrola dat</a:t>
            </a:r>
          </a:p>
          <a:p>
            <a:pPr lvl="1"/>
            <a:r>
              <a:rPr lang="cs-CZ" dirty="0" smtClean="0"/>
              <a:t>úprava role „pracovník krajského úřadu“ </a:t>
            </a:r>
          </a:p>
          <a:p>
            <a:pPr marL="914400" lvl="2" indent="0">
              <a:buNone/>
            </a:pPr>
            <a:r>
              <a:rPr lang="cs-CZ" dirty="0" smtClean="0"/>
              <a:t>– zakládání jednotlivých akcí a importování kompletních dat (tj. vektory, rastry, PDF soubory, textové části) </a:t>
            </a:r>
            <a:r>
              <a:rPr lang="cs-CZ" dirty="0"/>
              <a:t>do centrálního datového skladu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ETL nástroj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OIT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geografických informačních systémů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zdenka.topinkova@plzensky-kraj.cz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Pojem „ETL“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pc="-100" dirty="0" smtClean="0"/>
              <a:t>ETL = </a:t>
            </a:r>
            <a:r>
              <a:rPr lang="cs-CZ" b="1" spc="-100" dirty="0" err="1" smtClean="0"/>
              <a:t>E</a:t>
            </a:r>
            <a:r>
              <a:rPr lang="cs-CZ" sz="2400" spc="-100" dirty="0" err="1" smtClean="0"/>
              <a:t>xtract</a:t>
            </a:r>
            <a:r>
              <a:rPr lang="cs-CZ" spc="-100" dirty="0" smtClean="0"/>
              <a:t> (extrakce), </a:t>
            </a:r>
            <a:r>
              <a:rPr lang="cs-CZ" b="1" spc="-100" dirty="0" err="1" smtClean="0"/>
              <a:t>T</a:t>
            </a:r>
            <a:r>
              <a:rPr lang="cs-CZ" sz="2400" spc="-100" dirty="0" err="1" smtClean="0"/>
              <a:t>ransform</a:t>
            </a:r>
            <a:r>
              <a:rPr lang="cs-CZ" spc="-100" dirty="0" smtClean="0"/>
              <a:t> (transformace), </a:t>
            </a:r>
            <a:r>
              <a:rPr lang="cs-CZ" b="1" spc="-100" dirty="0" err="1" smtClean="0"/>
              <a:t>L</a:t>
            </a:r>
            <a:r>
              <a:rPr lang="cs-CZ" sz="2400" spc="-100" dirty="0" err="1" smtClean="0"/>
              <a:t>oad</a:t>
            </a:r>
            <a:r>
              <a:rPr lang="cs-CZ" spc="-100" dirty="0" smtClean="0"/>
              <a:t> (nahrání)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kontrola formální správnosti standardních vektorových dat ÚP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převedení do jednotného cílového datového modelu GIS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„uložení“ do centrálního datového skladu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Historický vývoj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listopad 2019 – vytvoření dokumentace pro krajské úřady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únor 2020 – školení pracovníků KÚ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květen 2020 – vytvoření přístupu pro KÚPK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červen 2020 – první ÚP zaslaný ke kontrole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srpen 2021 - první úspěšně </a:t>
            </a:r>
            <a:r>
              <a:rPr lang="cs-CZ" dirty="0" err="1" smtClean="0"/>
              <a:t>odkontrolovaný</a:t>
            </a:r>
            <a:r>
              <a:rPr lang="cs-CZ" dirty="0" smtClean="0"/>
              <a:t> ÚP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Použití nástroje 6/2020 – 11/2022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počet kontrolovaných ÚP - 14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GIS – 5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CAD - 9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celkový počet kontrol - </a:t>
            </a:r>
            <a:r>
              <a:rPr lang="cs-CZ" dirty="0" smtClean="0"/>
              <a:t>63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/>
              <a:t>počet kontrol s úspěšným výsledkem – </a:t>
            </a:r>
            <a:r>
              <a:rPr lang="cs-CZ" dirty="0" smtClean="0"/>
              <a:t>6 </a:t>
            </a:r>
            <a:r>
              <a:rPr lang="cs-CZ" dirty="0" smtClean="0"/>
              <a:t>(9)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počet spolupracujících projektantů - 10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28650" y="367679"/>
            <a:ext cx="5703888" cy="352966"/>
          </a:xfrm>
        </p:spPr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Popis obsluhy (role „Kraj“)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přihlášení -  </a:t>
            </a:r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etl-up.uur.cz</a:t>
            </a:r>
            <a:endParaRPr lang="cs-CZ" u="sng" dirty="0" smtClean="0"/>
          </a:p>
          <a:p>
            <a:pPr>
              <a:lnSpc>
                <a:spcPct val="110000"/>
              </a:lnSpc>
            </a:pPr>
            <a:r>
              <a:rPr lang="cs-CZ" dirty="0" smtClean="0"/>
              <a:t>zadání dat ÚP ke kontrole a případnému uložení 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 formulář se základními informacemi o ÚP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 spuštění kontroly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 uložení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uspořádání kontrolovaných dat 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přesně daná struktura dle metodiky MMR (Standard)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příjem výsledků kontroly 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informace zaslaná e-mailem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Výsledky kontroly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2219"/>
          </a:xfrm>
        </p:spPr>
        <p:txBody>
          <a:bodyPr>
            <a:normAutofit/>
          </a:bodyPr>
          <a:lstStyle/>
          <a:p>
            <a:r>
              <a:rPr lang="cs-CZ" dirty="0"/>
              <a:t>Data ke stažení</a:t>
            </a:r>
            <a:endParaRPr lang="cs-CZ" sz="2000" dirty="0"/>
          </a:p>
          <a:p>
            <a:pPr lvl="1"/>
            <a:r>
              <a:rPr lang="cs-CZ" sz="2200" dirty="0"/>
              <a:t>Výstupní data ÚP - v případě úspěšné </a:t>
            </a:r>
            <a:r>
              <a:rPr lang="cs-CZ" sz="2200" dirty="0" smtClean="0"/>
              <a:t>kontroly</a:t>
            </a:r>
          </a:p>
          <a:p>
            <a:pPr lvl="2"/>
            <a:r>
              <a:rPr lang="cs-CZ" sz="1800" dirty="0" smtClean="0"/>
              <a:t>výstupní datový model GIS (rozšíření vstupního datového modelu GIS) - SHP</a:t>
            </a:r>
            <a:endParaRPr lang="cs-CZ" sz="1800" dirty="0"/>
          </a:p>
          <a:p>
            <a:pPr lvl="1"/>
            <a:r>
              <a:rPr lang="cs-CZ" sz="2200" dirty="0"/>
              <a:t>Soubory s lokalizací chyb - v případě neúspěšné kontroly či úspěšné s </a:t>
            </a:r>
            <a:r>
              <a:rPr lang="cs-CZ" sz="2200" dirty="0" smtClean="0"/>
              <a:t>varováním</a:t>
            </a:r>
          </a:p>
          <a:p>
            <a:pPr lvl="2"/>
            <a:r>
              <a:rPr lang="cs-CZ" sz="1800" dirty="0" smtClean="0"/>
              <a:t>SHP (GIS), </a:t>
            </a:r>
            <a:r>
              <a:rPr lang="cs-CZ" sz="1800" dirty="0" err="1" smtClean="0"/>
              <a:t>dxf</a:t>
            </a:r>
            <a:r>
              <a:rPr lang="cs-CZ" sz="1800" dirty="0" smtClean="0"/>
              <a:t> (CAD)</a:t>
            </a:r>
            <a:endParaRPr lang="cs-CZ" sz="1800" dirty="0"/>
          </a:p>
          <a:p>
            <a:pPr lvl="1"/>
            <a:r>
              <a:rPr lang="cs-CZ" sz="2200" dirty="0"/>
              <a:t>Původní data  zaslaná ke </a:t>
            </a:r>
            <a:r>
              <a:rPr lang="cs-CZ" sz="2200" dirty="0" smtClean="0"/>
              <a:t>kontrole</a:t>
            </a:r>
          </a:p>
          <a:p>
            <a:pPr lvl="2"/>
            <a:r>
              <a:rPr lang="cs-CZ" sz="1800" dirty="0"/>
              <a:t>SHP (GIS), </a:t>
            </a:r>
            <a:r>
              <a:rPr lang="cs-CZ" sz="1800" dirty="0" err="1"/>
              <a:t>dxf</a:t>
            </a:r>
            <a:r>
              <a:rPr lang="cs-CZ" sz="1800" dirty="0"/>
              <a:t> (CAD</a:t>
            </a:r>
            <a:r>
              <a:rPr lang="cs-CZ" sz="1800" dirty="0" smtClean="0"/>
              <a:t>)</a:t>
            </a:r>
            <a:endParaRPr lang="cs-CZ" sz="1800" dirty="0"/>
          </a:p>
          <a:p>
            <a:r>
              <a:rPr lang="cs-CZ" dirty="0" smtClean="0"/>
              <a:t>Logy </a:t>
            </a:r>
            <a:r>
              <a:rPr lang="cs-CZ" dirty="0"/>
              <a:t>ke stažení</a:t>
            </a:r>
            <a:endParaRPr lang="cs-CZ" sz="2000" dirty="0"/>
          </a:p>
          <a:p>
            <a:pPr lvl="1"/>
            <a:r>
              <a:rPr lang="cs-CZ" sz="2200" dirty="0" smtClean="0"/>
              <a:t>Protokol </a:t>
            </a:r>
            <a:r>
              <a:rPr lang="cs-CZ" sz="2200" dirty="0"/>
              <a:t>výsledků </a:t>
            </a:r>
            <a:r>
              <a:rPr lang="cs-CZ" sz="2200" dirty="0" smtClean="0"/>
              <a:t>zpracování </a:t>
            </a:r>
            <a:r>
              <a:rPr lang="cs-CZ" sz="1800" dirty="0" smtClean="0"/>
              <a:t>– kompletní chronologický záznam činnosti nástroje včetně výsledků jednotlivých kontrol</a:t>
            </a:r>
          </a:p>
          <a:p>
            <a:pPr lvl="1"/>
            <a:r>
              <a:rPr lang="cs-CZ" sz="2200" dirty="0" smtClean="0"/>
              <a:t>Přehled </a:t>
            </a:r>
            <a:r>
              <a:rPr lang="cs-CZ" sz="2200" dirty="0"/>
              <a:t>průběhu </a:t>
            </a:r>
            <a:r>
              <a:rPr lang="cs-CZ" sz="2200" dirty="0" smtClean="0"/>
              <a:t>zpracování </a:t>
            </a:r>
            <a:r>
              <a:rPr lang="cs-CZ" sz="1700" dirty="0" smtClean="0"/>
              <a:t>– podstatné výsledky zpracování</a:t>
            </a:r>
            <a:endParaRPr lang="cs-CZ" sz="17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2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Popis kontrol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ETL nástroj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přítomnosti povinných standardních </a:t>
            </a:r>
            <a:r>
              <a:rPr lang="cs-CZ" dirty="0" smtClean="0"/>
              <a:t>vrstev – </a:t>
            </a:r>
            <a:r>
              <a:rPr lang="cs-CZ" dirty="0" err="1" smtClean="0"/>
              <a:t>ReseneUzemi_p</a:t>
            </a:r>
            <a:r>
              <a:rPr lang="cs-CZ" dirty="0" smtClean="0"/>
              <a:t>, </a:t>
            </a:r>
            <a:r>
              <a:rPr lang="cs-CZ" dirty="0" err="1" smtClean="0"/>
              <a:t>PlochyRZV_p</a:t>
            </a:r>
            <a:r>
              <a:rPr lang="cs-CZ" dirty="0" smtClean="0"/>
              <a:t>, </a:t>
            </a:r>
            <a:r>
              <a:rPr lang="cs-CZ" dirty="0" err="1" smtClean="0"/>
              <a:t>PlochyZmen_p</a:t>
            </a:r>
            <a:r>
              <a:rPr lang="cs-CZ" dirty="0" smtClean="0"/>
              <a:t>, </a:t>
            </a:r>
            <a:r>
              <a:rPr lang="cs-CZ" dirty="0" err="1" smtClean="0"/>
              <a:t>ZastaveneUzemi_p</a:t>
            </a:r>
            <a:endParaRPr lang="cs-CZ" dirty="0"/>
          </a:p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přítomnosti standardních atributů ve standardních vrstvách</a:t>
            </a:r>
          </a:p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povolených hodnot vyplněných ve standardních atributech</a:t>
            </a:r>
          </a:p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topologické správnosti a čistoty standardních vrstev</a:t>
            </a:r>
          </a:p>
          <a:p>
            <a:pPr lvl="0"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souladu polohových vztahů mezi standardními vrstvami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dirty="0"/>
              <a:t>Kontrola správného umístění vstupních dat v systému S-JTSK</a:t>
            </a:r>
          </a:p>
        </p:txBody>
      </p:sp>
    </p:spTree>
    <p:extLst>
      <p:ext uri="{BB962C8B-B14F-4D97-AF65-F5344CB8AC3E}">
        <p14:creationId xmlns:p14="http://schemas.microsoft.com/office/powerpoint/2010/main" val="14377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Problémy a nedostatky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nespolehlivost nástroje</a:t>
            </a:r>
          </a:p>
          <a:p>
            <a:r>
              <a:rPr lang="cs-CZ" dirty="0" smtClean="0"/>
              <a:t>nepřehlednost výsledných logů</a:t>
            </a:r>
          </a:p>
          <a:p>
            <a:r>
              <a:rPr lang="cs-CZ" dirty="0" smtClean="0"/>
              <a:t>nedostatečný popis požadavků na zpracování dat (CAD)</a:t>
            </a:r>
          </a:p>
          <a:p>
            <a:r>
              <a:rPr lang="cs-CZ" dirty="0" smtClean="0"/>
              <a:t>nelze kontrolovat pouze část ÚP</a:t>
            </a:r>
          </a:p>
          <a:p>
            <a:r>
              <a:rPr lang="cs-CZ" dirty="0" smtClean="0"/>
              <a:t>nelze spustit kontrolní nástroj s neúplným vyplněním formuláře</a:t>
            </a:r>
          </a:p>
          <a:p>
            <a:r>
              <a:rPr lang="cs-CZ" dirty="0" smtClean="0"/>
              <a:t>neinformovanost s nasazováním nových verzí ETL nástroje</a:t>
            </a:r>
          </a:p>
          <a:p>
            <a:r>
              <a:rPr lang="cs-CZ" dirty="0" smtClean="0"/>
              <a:t>ukládání pouze výstupního datového modelu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Nástroj ETL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6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Požadované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úpravy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zohlednit podobu standardu ve vyhlášce</a:t>
            </a:r>
          </a:p>
          <a:p>
            <a:r>
              <a:rPr lang="cs-CZ" dirty="0" smtClean="0"/>
              <a:t>doplnit dokumentaci ETL nástroje – požadavky na zpracování dat, popis kontrol, ukázky nejčastějších chyb</a:t>
            </a:r>
          </a:p>
          <a:p>
            <a:r>
              <a:rPr lang="cs-CZ" dirty="0" smtClean="0"/>
              <a:t>možnost testování dat v průběhu přípravy a projednávání návrhu ÚP pro zpracovatele a pořizovatele</a:t>
            </a:r>
          </a:p>
          <a:p>
            <a:r>
              <a:rPr lang="cs-CZ" dirty="0" smtClean="0"/>
              <a:t>možnost částečné kontroly</a:t>
            </a:r>
          </a:p>
          <a:p>
            <a:r>
              <a:rPr lang="cs-CZ" dirty="0" smtClean="0"/>
              <a:t>generování kontrolních náhledů pro optické kontroly</a:t>
            </a:r>
          </a:p>
          <a:p>
            <a:r>
              <a:rPr lang="cs-CZ" dirty="0" smtClean="0"/>
              <a:t>zlepšit vizuální podobu protokolu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ETL nástroj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1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2527</TotalTime>
  <Words>530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Office</vt:lpstr>
      <vt:lpstr>ETL nástroj</vt:lpstr>
      <vt:lpstr>Pojem „ETL“</vt:lpstr>
      <vt:lpstr>Historický vývoj</vt:lpstr>
      <vt:lpstr>Použití nástroje 6/2020 – 11/2022</vt:lpstr>
      <vt:lpstr>Popis obsluhy (role „Kraj“)</vt:lpstr>
      <vt:lpstr>Výsledky kontroly</vt:lpstr>
      <vt:lpstr>Popis kontrol</vt:lpstr>
      <vt:lpstr>Problémy a nedostatky</vt:lpstr>
      <vt:lpstr>Požadované úpravy</vt:lpstr>
      <vt:lpstr>Současná situace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Topinková Zdeňka</cp:lastModifiedBy>
  <cp:revision>141</cp:revision>
  <cp:lastPrinted>2019-04-24T11:15:35Z</cp:lastPrinted>
  <dcterms:created xsi:type="dcterms:W3CDTF">2017-11-24T07:47:20Z</dcterms:created>
  <dcterms:modified xsi:type="dcterms:W3CDTF">2022-11-09T14:53:22Z</dcterms:modified>
</cp:coreProperties>
</file>