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99" r:id="rId4"/>
    <p:sldId id="270" r:id="rId5"/>
    <p:sldId id="301" r:id="rId6"/>
    <p:sldId id="300" r:id="rId7"/>
    <p:sldId id="305" r:id="rId8"/>
    <p:sldId id="263" r:id="rId9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9565F2-2870-4AD5-9952-121EF714AAAE}">
          <p14:sldIdLst>
            <p14:sldId id="256"/>
            <p14:sldId id="269"/>
            <p14:sldId id="299"/>
            <p14:sldId id="270"/>
            <p14:sldId id="301"/>
            <p14:sldId id="300"/>
            <p14:sldId id="305"/>
          </p14:sldIdLst>
        </p14:section>
        <p14:section name="Oddíl bez názvu" id="{444665C9-494F-44F8-9FFE-E8B110D87864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9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6080" y="3740725"/>
            <a:ext cx="5532119" cy="1098190"/>
          </a:xfrm>
        </p:spPr>
        <p:txBody>
          <a:bodyPr wrap="square"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</a:t>
            </a:r>
            <a:r>
              <a:rPr lang="cs-CZ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geoportál</a:t>
            </a:r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ÚP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OIT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Zákon č. 283/2021 Sb., stavební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pc="-100" dirty="0" smtClean="0"/>
              <a:t>§ 267 odst. 2  - Národní </a:t>
            </a:r>
            <a:r>
              <a:rPr lang="cs-CZ" spc="-100" dirty="0" err="1" smtClean="0"/>
              <a:t>geoportál</a:t>
            </a:r>
            <a:r>
              <a:rPr lang="cs-CZ" spc="-100" dirty="0" smtClean="0"/>
              <a:t> územního plánování (NGÚP) je informačním systémem veřejné správy</a:t>
            </a:r>
          </a:p>
          <a:p>
            <a:pPr>
              <a:lnSpc>
                <a:spcPct val="120000"/>
              </a:lnSpc>
            </a:pPr>
            <a:r>
              <a:rPr lang="cs-CZ" spc="-100" dirty="0" smtClean="0"/>
              <a:t>§ 268 odst. 1 – NGÚP je součástí Portálu stavebníka</a:t>
            </a:r>
          </a:p>
          <a:p>
            <a:pPr>
              <a:lnSpc>
                <a:spcPct val="120000"/>
              </a:lnSpc>
            </a:pPr>
            <a:r>
              <a:rPr lang="cs-CZ" spc="-100" dirty="0" smtClean="0"/>
              <a:t>§ 269 – bližší specifikace NGÚP</a:t>
            </a:r>
          </a:p>
          <a:p>
            <a:pPr lvl="1">
              <a:lnSpc>
                <a:spcPct val="120000"/>
              </a:lnSpc>
            </a:pPr>
            <a:r>
              <a:rPr lang="cs-CZ" spc="-100" dirty="0" err="1" smtClean="0"/>
              <a:t>agendový</a:t>
            </a:r>
            <a:r>
              <a:rPr lang="cs-CZ" spc="-100" dirty="0" smtClean="0"/>
              <a:t> informační systém</a:t>
            </a:r>
          </a:p>
          <a:p>
            <a:pPr lvl="1">
              <a:lnSpc>
                <a:spcPct val="120000"/>
              </a:lnSpc>
            </a:pPr>
            <a:r>
              <a:rPr lang="cs-CZ" spc="-100" dirty="0" smtClean="0"/>
              <a:t>základní funkčnost</a:t>
            </a:r>
          </a:p>
          <a:p>
            <a:pPr lvl="1">
              <a:lnSpc>
                <a:spcPct val="120000"/>
              </a:lnSpc>
            </a:pPr>
            <a:r>
              <a:rPr lang="cs-CZ" spc="-100" dirty="0" smtClean="0"/>
              <a:t>odst. 7 – Náležitosti obsahu NGÚP, podrobnosti formy a způsobu vkládání a poskytování údajů v něm vedených stanoví prováděcí právní předpis.</a:t>
            </a:r>
          </a:p>
          <a:p>
            <a:pPr lvl="1">
              <a:lnSpc>
                <a:spcPct val="120000"/>
              </a:lnSpc>
            </a:pPr>
            <a:endParaRPr lang="cs-CZ" spc="-100" dirty="0" smtClean="0"/>
          </a:p>
          <a:p>
            <a:pPr>
              <a:lnSpc>
                <a:spcPct val="120000"/>
              </a:lnSpc>
            </a:pPr>
            <a:endParaRPr lang="cs-CZ" spc="-100" dirty="0" smtClean="0"/>
          </a:p>
          <a:p>
            <a:pPr>
              <a:lnSpc>
                <a:spcPct val="120000"/>
              </a:lnSpc>
            </a:pPr>
            <a:endParaRPr lang="cs-CZ" spc="-100" dirty="0" smtClean="0"/>
          </a:p>
          <a:p>
            <a:pPr>
              <a:lnSpc>
                <a:spcPct val="120000"/>
              </a:lnSpc>
            </a:pPr>
            <a:endParaRPr lang="cs-CZ" spc="-100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Národní </a:t>
            </a:r>
            <a:r>
              <a:rPr lang="cs-CZ" dirty="0" err="1" smtClean="0"/>
              <a:t>geoportál</a:t>
            </a:r>
            <a:r>
              <a:rPr lang="cs-CZ" dirty="0" smtClean="0"/>
              <a:t> ÚP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7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NGÚP v kontextu DSŘÚP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Národní </a:t>
            </a:r>
            <a:r>
              <a:rPr lang="cs-CZ" dirty="0" err="1" smtClean="0"/>
              <a:t>geoportál</a:t>
            </a:r>
            <a:r>
              <a:rPr lang="cs-CZ" dirty="0" smtClean="0"/>
              <a:t> ÚP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42" y="1602627"/>
            <a:ext cx="8388315" cy="484178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4571999" y="4915816"/>
            <a:ext cx="1697127" cy="92903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Funkce NGÚP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zveřejnění výstupů z </a:t>
            </a:r>
            <a:r>
              <a:rPr lang="cs-CZ" dirty="0"/>
              <a:t>územně plánovací činnosti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zabezpečení přístupu </a:t>
            </a:r>
            <a:r>
              <a:rPr lang="cs-CZ" dirty="0"/>
              <a:t>k evidenci územně plánovací činnosti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sledování </a:t>
            </a:r>
            <a:r>
              <a:rPr lang="cs-CZ" dirty="0"/>
              <a:t>postupu pořizování </a:t>
            </a:r>
            <a:r>
              <a:rPr lang="cs-CZ" dirty="0" smtClean="0"/>
              <a:t>ÚPD</a:t>
            </a: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poskytování prostorových </a:t>
            </a:r>
            <a:r>
              <a:rPr lang="cs-CZ" dirty="0"/>
              <a:t>dat k plánovanému využití území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zpřístupňování </a:t>
            </a:r>
            <a:r>
              <a:rPr lang="cs-CZ" dirty="0"/>
              <a:t>a poskytování dalších dat z oblasti územního plánování a územního rozvoje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50" y="367679"/>
            <a:ext cx="5703888" cy="352966"/>
          </a:xfrm>
        </p:spPr>
        <p:txBody>
          <a:bodyPr/>
          <a:lstStyle/>
          <a:p>
            <a:r>
              <a:rPr lang="cs-CZ" dirty="0" smtClean="0"/>
              <a:t>Národní </a:t>
            </a:r>
            <a:r>
              <a:rPr lang="cs-CZ" dirty="0" err="1" smtClean="0"/>
              <a:t>geoportál</a:t>
            </a:r>
            <a:r>
              <a:rPr lang="cs-CZ" dirty="0" smtClean="0"/>
              <a:t> ÚP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8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Rozsah základních komponent </a:t>
            </a:r>
            <a:r>
              <a:rPr lang="cs-CZ" sz="3200" b="1" spc="-100" dirty="0" smtClean="0">
                <a:solidFill>
                  <a:srgbClr val="00B050"/>
                </a:solidFill>
              </a:rPr>
              <a:t>(předpoklad)</a:t>
            </a:r>
            <a:endParaRPr lang="cs-CZ" sz="3200" b="1" spc="-1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 smtClean="0"/>
              <a:t>AIS – centrální </a:t>
            </a:r>
            <a:r>
              <a:rPr lang="cs-CZ" sz="2700" dirty="0"/>
              <a:t>systém pro podporu výkonu ÚPČ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 smtClean="0"/>
              <a:t>Úložiště </a:t>
            </a:r>
            <a:r>
              <a:rPr lang="cs-CZ" sz="2700" dirty="0"/>
              <a:t>ÚPD, ÚPP, VV URÚ, zastavěné území, územní opatření o stavební uzávěře a o asanaci území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Úložiště strukturovaných dat ÚAP (jednotná databáze ÚAP)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Úložiště strukturovaných dat ÚPD (+ ZÚ, ÚOSÚ a ÚOAU)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Úložiště dalších dat pro územní rozvoj (ve spolupráci s ORP MMR)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700" dirty="0" err="1"/>
              <a:t>Harmonizace</a:t>
            </a:r>
            <a:r>
              <a:rPr lang="en-US" sz="2700" dirty="0"/>
              <a:t> ÚPD pro INSPIRE (</a:t>
            </a:r>
            <a:r>
              <a:rPr lang="en-US" sz="2700" dirty="0" err="1"/>
              <a:t>transformace</a:t>
            </a:r>
            <a:r>
              <a:rPr lang="en-US" sz="2700" dirty="0"/>
              <a:t> </a:t>
            </a:r>
            <a:r>
              <a:rPr lang="en-US" sz="2700" dirty="0" err="1"/>
              <a:t>dat</a:t>
            </a:r>
            <a:r>
              <a:rPr lang="en-US" sz="2700" dirty="0"/>
              <a:t> pro </a:t>
            </a:r>
            <a:r>
              <a:rPr lang="en-US" sz="2700" dirty="0" err="1"/>
              <a:t>potřeby</a:t>
            </a:r>
            <a:r>
              <a:rPr lang="en-US" sz="2700" dirty="0"/>
              <a:t> INSPIRE)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Validace a transformace dat (ETL nástroje) </a:t>
            </a:r>
            <a:r>
              <a:rPr lang="cs-CZ" sz="2700" dirty="0" smtClean="0"/>
              <a:t>– kontrola </a:t>
            </a:r>
            <a:r>
              <a:rPr lang="cs-CZ" sz="2700" dirty="0"/>
              <a:t>standardů a transformace do úložiště ÚPD a ÚAP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Mapová komponenta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Evidence územně plánovací činnosti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Evidence osob </a:t>
            </a:r>
            <a:r>
              <a:rPr lang="cs-CZ" sz="2700" dirty="0" smtClean="0"/>
              <a:t>– dotčených </a:t>
            </a:r>
            <a:r>
              <a:rPr lang="cs-CZ" sz="2700" dirty="0"/>
              <a:t>orgánů, oprávněných investorů, osob přihlášených k notifikační službě sledování postupu pořízení, pořizovatelů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Poskytování interaktivních formulářů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Metadatový katalog (vč. metadatového editoru)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700" dirty="0"/>
              <a:t>Datová analytika (</a:t>
            </a:r>
            <a:r>
              <a:rPr lang="cs-CZ" sz="2700" dirty="0" err="1"/>
              <a:t>georeporty</a:t>
            </a:r>
            <a:r>
              <a:rPr lang="cs-CZ" sz="2700" dirty="0"/>
              <a:t>)</a:t>
            </a:r>
          </a:p>
          <a:p>
            <a:pPr>
              <a:lnSpc>
                <a:spcPct val="110000"/>
              </a:lnSpc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Národní </a:t>
            </a:r>
            <a:r>
              <a:rPr lang="cs-CZ" dirty="0" err="1" smtClean="0"/>
              <a:t>geoportál</a:t>
            </a:r>
            <a:r>
              <a:rPr lang="cs-CZ" dirty="0" smtClean="0"/>
              <a:t> ÚP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Základní principy a cíle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2219"/>
          </a:xfrm>
        </p:spPr>
        <p:txBody>
          <a:bodyPr>
            <a:normAutofit/>
          </a:bodyPr>
          <a:lstStyle/>
          <a:p>
            <a:r>
              <a:rPr lang="cs-CZ" dirty="0" smtClean="0"/>
              <a:t>zefektivnit </a:t>
            </a:r>
            <a:r>
              <a:rPr lang="cs-CZ" dirty="0"/>
              <a:t>práci (ne komplikovat) </a:t>
            </a:r>
            <a:r>
              <a:rPr lang="cs-CZ" dirty="0" smtClean="0"/>
              <a:t>- digitalizace </a:t>
            </a:r>
            <a:r>
              <a:rPr lang="cs-CZ" dirty="0"/>
              <a:t>neznamená převod papírových dokumentů do elektronické podoby</a:t>
            </a:r>
          </a:p>
          <a:p>
            <a:r>
              <a:rPr lang="cs-CZ" dirty="0" smtClean="0"/>
              <a:t>maximum </a:t>
            </a:r>
            <a:r>
              <a:rPr lang="cs-CZ" dirty="0"/>
              <a:t>dat z oblasti územního plánování a územního rozvoje poskytovat ve formě otevřených dat, respektovat odlišný režim vybraných dat (bezpečnost a obrana státu)</a:t>
            </a:r>
          </a:p>
          <a:p>
            <a:r>
              <a:rPr lang="cs-CZ" dirty="0" smtClean="0"/>
              <a:t>zajištění </a:t>
            </a:r>
            <a:r>
              <a:rPr lang="cs-CZ" dirty="0"/>
              <a:t>včasného proškolení uživatelů</a:t>
            </a:r>
          </a:p>
          <a:p>
            <a:endParaRPr lang="cs-CZ" sz="17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50" y="360364"/>
            <a:ext cx="5703888" cy="352966"/>
          </a:xfrm>
        </p:spPr>
        <p:txBody>
          <a:bodyPr/>
          <a:lstStyle/>
          <a:p>
            <a:r>
              <a:rPr lang="cs-CZ" dirty="0" smtClean="0"/>
              <a:t>Národní </a:t>
            </a:r>
            <a:r>
              <a:rPr lang="cs-CZ" dirty="0" err="1" smtClean="0"/>
              <a:t>geoportál</a:t>
            </a:r>
            <a:r>
              <a:rPr lang="cs-CZ" dirty="0" smtClean="0"/>
              <a:t> ÚP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2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Současná situace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zůstává financování z IROP (část systému nutno realizovat do konce roku 2023)</a:t>
            </a:r>
          </a:p>
          <a:p>
            <a:r>
              <a:rPr lang="cs-CZ" dirty="0" smtClean="0"/>
              <a:t>v nejbližší době bude zahájen soutěžní dialog k NGÚP – v současné době je uveřejněna zadávací dokumentace</a:t>
            </a:r>
          </a:p>
          <a:p>
            <a:r>
              <a:rPr lang="cs-CZ" dirty="0" smtClean="0"/>
              <a:t>ostrý provoz systému k 1.7.2024</a:t>
            </a:r>
            <a:endParaRPr lang="cs-CZ" dirty="0"/>
          </a:p>
          <a:p>
            <a:r>
              <a:rPr lang="cs-CZ" dirty="0"/>
              <a:t>na straně </a:t>
            </a:r>
            <a:r>
              <a:rPr lang="cs-CZ" dirty="0" smtClean="0"/>
              <a:t>OÚP MMR </a:t>
            </a:r>
            <a:r>
              <a:rPr lang="cs-CZ" dirty="0"/>
              <a:t>probíhá úprava podkladů pro realizaci (aktualizace popisu agendy dle NSZ, požadavky na formulářovou službu, jednotná databáze ÚAP…)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ETL nástroj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Datový model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OIT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geografických informačních systémů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zdenka.topinkova@plzensky-kraj.cz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99617" y="863979"/>
            <a:ext cx="7944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</a:t>
            </a:r>
          </a:p>
          <a:p>
            <a:r>
              <a:rPr lang="cs-CZ" sz="1400" b="1" dirty="0" smtClean="0"/>
              <a:t>Prezentace OÚP MMR</a:t>
            </a:r>
          </a:p>
          <a:p>
            <a:r>
              <a:rPr lang="cs-CZ" sz="1400" dirty="0" smtClean="0"/>
              <a:t>Národní </a:t>
            </a:r>
            <a:r>
              <a:rPr lang="cs-CZ" sz="1400" dirty="0" err="1"/>
              <a:t>geoportál</a:t>
            </a:r>
            <a:r>
              <a:rPr lang="cs-CZ" sz="1400" dirty="0"/>
              <a:t> územního plánování (23. </a:t>
            </a:r>
            <a:r>
              <a:rPr lang="cs-CZ" sz="1400" dirty="0"/>
              <a:t>celostátní konference o územním plánování a stavebním řádu, Hradec Králové, 30. </a:t>
            </a:r>
            <a:r>
              <a:rPr lang="cs-CZ" sz="1400" dirty="0" smtClean="0"/>
              <a:t>9. – 1.10.2021)</a:t>
            </a:r>
          </a:p>
          <a:p>
            <a:r>
              <a:rPr lang="cs-CZ" sz="1400" dirty="0" smtClean="0"/>
              <a:t>Digitalizace – aktuální stav projektů (Porada MMR s KÚ a MHMP, Jindřichův Hradec, 20. – 21.10.2022)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2543</TotalTime>
  <Words>495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Národní geoportál ÚP</vt:lpstr>
      <vt:lpstr>Zákon č. 283/2021 Sb., stavební zákon</vt:lpstr>
      <vt:lpstr>NGÚP v kontextu DSŘÚP</vt:lpstr>
      <vt:lpstr>Funkce NGÚP</vt:lpstr>
      <vt:lpstr>Rozsah základních komponent (předpoklad)</vt:lpstr>
      <vt:lpstr>Základní principy a cíle</vt:lpstr>
      <vt:lpstr>Současná situace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Topinková Zdeňka</cp:lastModifiedBy>
  <cp:revision>149</cp:revision>
  <cp:lastPrinted>2019-04-24T11:15:35Z</cp:lastPrinted>
  <dcterms:created xsi:type="dcterms:W3CDTF">2017-11-24T07:47:20Z</dcterms:created>
  <dcterms:modified xsi:type="dcterms:W3CDTF">2022-11-08T13:12:07Z</dcterms:modified>
</cp:coreProperties>
</file>