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3" r:id="rId3"/>
    <p:sldId id="260" r:id="rId4"/>
    <p:sldId id="295" r:id="rId5"/>
    <p:sldId id="297" r:id="rId6"/>
    <p:sldId id="299" r:id="rId7"/>
    <p:sldId id="301" r:id="rId8"/>
    <p:sldId id="311" r:id="rId9"/>
    <p:sldId id="303" r:id="rId10"/>
    <p:sldId id="305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Územně analytické podklady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5229616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791" y="2227385"/>
            <a:ext cx="1506743" cy="143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Grafická část ÚAP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87389" y="1117069"/>
            <a:ext cx="342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zpracování zpravidla v rámci ÚA ÚAP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PpRURÚ</a:t>
            </a:r>
            <a:r>
              <a:rPr lang="cs-CZ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výkres hodnot, limitů, záměrů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RURÚ: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výkres problémů k řešení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dále mohou být součástí další výkresy, schémata, tabulky či grafy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04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693729"/>
            <a:ext cx="76104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petr.pelech@plzensky-kraj.cz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ÚAP – stav k 1.12.2017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§§ 27 a 28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4. ÚA ÚAP obcí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požadavek zpracování do 31.12.2016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vše předáno na krajský úřad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POZOR NA: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1) </a:t>
            </a:r>
            <a:r>
              <a:rPr lang="cs-CZ" sz="2000" b="1" dirty="0" smtClean="0">
                <a:solidFill>
                  <a:srgbClr val="339966"/>
                </a:solidFill>
              </a:rPr>
              <a:t>nutnost projednávání s obcemi </a:t>
            </a:r>
            <a:r>
              <a:rPr lang="cs-CZ" sz="2000" dirty="0" smtClean="0"/>
              <a:t>(v rozsahu určení problémů k řešení v ÚPD) – měl by z toho být zápis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2) </a:t>
            </a:r>
            <a:r>
              <a:rPr lang="cs-CZ" sz="2000" b="1" dirty="0" smtClean="0">
                <a:solidFill>
                  <a:srgbClr val="339966"/>
                </a:solidFill>
              </a:rPr>
              <a:t>poskytnutí ÚAP stavebním úřadům </a:t>
            </a:r>
            <a:r>
              <a:rPr lang="cs-CZ" sz="2000" dirty="0" smtClean="0"/>
              <a:t>v rozsahu potřebném pro výkon jejich působnosti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4. ÚA ÚAP kraje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projednáno ZPK dne 11.9.2017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0" indent="0">
              <a:buNone/>
            </a:pPr>
            <a:r>
              <a:rPr lang="cs-CZ" sz="2400" dirty="0" smtClean="0"/>
              <a:t>	</a:t>
            </a: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78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ÚAP po novele SZ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§§ 27 a 28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ÚAP obcí + kraje + </a:t>
            </a:r>
            <a:r>
              <a:rPr lang="cs-CZ" sz="2400" b="1" dirty="0" smtClean="0">
                <a:solidFill>
                  <a:srgbClr val="339966"/>
                </a:solidFill>
              </a:rPr>
              <a:t>celostátní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pořizuje nově MMR, postup mimo SZ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Údaje o území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poskytují se v digitální formě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grafická část ve vektorové formě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mohou být použity pro činnost orgánů veřejné správy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Pravidelné aktualizace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1 x za 4 roky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nejbližší 2020 (</a:t>
            </a:r>
            <a:r>
              <a:rPr lang="cs-CZ" sz="2000" dirty="0" err="1" smtClean="0"/>
              <a:t>ÚAPo</a:t>
            </a:r>
            <a:r>
              <a:rPr lang="cs-CZ" sz="2000" dirty="0" smtClean="0"/>
              <a:t>) a 2021 (</a:t>
            </a:r>
            <a:r>
              <a:rPr lang="cs-CZ" sz="2000" dirty="0" err="1" smtClean="0"/>
              <a:t>ÚAPk</a:t>
            </a:r>
            <a:r>
              <a:rPr lang="cs-CZ" sz="2000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ÚAP po novele SZ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87636" y="1117069"/>
            <a:ext cx="3527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kompletní změna provedena v </a:t>
            </a:r>
            <a:r>
              <a:rPr lang="cs-CZ" sz="2400" dirty="0" err="1" smtClean="0"/>
              <a:t>prov</a:t>
            </a:r>
            <a:r>
              <a:rPr lang="cs-CZ" sz="2400" dirty="0" smtClean="0"/>
              <a:t>. předpisu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ÚAP obsahují: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dirty="0" smtClean="0"/>
              <a:t>podklady pro rozbor udržitelného rozvoje území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dirty="0" smtClean="0"/>
              <a:t>rozbor udržitelného rozvoje území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rgbClr val="339966"/>
                </a:solidFill>
              </a:rPr>
              <a:t>údaje o území, zjištění vyplývající z průzkumů území, další důležité dostupné informace a případně data vzniklá analýzou shromážděných informací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339966"/>
                </a:solidFill>
              </a:rPr>
              <a:t>tzv. </a:t>
            </a:r>
            <a:r>
              <a:rPr lang="en-US" b="1" dirty="0" err="1" smtClean="0">
                <a:solidFill>
                  <a:srgbClr val="339966"/>
                </a:solidFill>
              </a:rPr>
              <a:t>datov</a:t>
            </a:r>
            <a:r>
              <a:rPr lang="cs-CZ" b="1" dirty="0" smtClean="0">
                <a:solidFill>
                  <a:srgbClr val="339966"/>
                </a:solidFill>
              </a:rPr>
              <a:t>á báze územně analytických podkladů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821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Podklady pro RURÚ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20144" y="1069422"/>
            <a:ext cx="3195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zjištění a vyhodnocení stavu a vývoje území, jeho hodnot a limity využití území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členění na témata, několik nových: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širší územní vztahy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prostorové  funkční uspořádání území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struktura osídlení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veřejná prostranství a jejich dostupnost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dostupnost dopravní a technické infrastruktury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cestovní ruch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bezpečnost a ochrana obyvatel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zjištění a vyhodnocení záměrů na provedení změn v území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>
              <a:solidFill>
                <a:srgbClr val="33996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856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RURÚ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87389" y="1117069"/>
            <a:ext cx="342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zjištění a vyhodnocení pozitivních a negativních stránek území (</a:t>
            </a:r>
            <a:r>
              <a:rPr lang="cs-CZ" sz="2400" b="1" dirty="0" smtClean="0">
                <a:solidFill>
                  <a:srgbClr val="339966"/>
                </a:solidFill>
              </a:rPr>
              <a:t>ruší se SWOT analýza</a:t>
            </a:r>
            <a:r>
              <a:rPr lang="cs-CZ" sz="24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členění na stejná témata jako v podkladech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vyhodnocení územních podmínek a potenciálů pilířů URÚ, včetně jejich </a:t>
            </a:r>
            <a:r>
              <a:rPr lang="cs-CZ" sz="2400" b="1" dirty="0" smtClean="0">
                <a:solidFill>
                  <a:srgbClr val="339966"/>
                </a:solidFill>
              </a:rPr>
              <a:t>vzájemných vazeb a trendů vývoje </a:t>
            </a:r>
            <a:r>
              <a:rPr lang="cs-CZ" sz="2400" dirty="0" smtClean="0"/>
              <a:t>území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určení problémů k řešení v ÚPD, </a:t>
            </a:r>
            <a:r>
              <a:rPr lang="cs-CZ" sz="2400" b="1" dirty="0" smtClean="0">
                <a:solidFill>
                  <a:srgbClr val="339966"/>
                </a:solidFill>
              </a:rPr>
              <a:t>případně v ÚS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>
              <a:solidFill>
                <a:srgbClr val="33996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920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Datová báze ÚAP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87389" y="1117069"/>
            <a:ext cx="342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339966"/>
                </a:solidFill>
              </a:rPr>
              <a:t>průběžná aktualizace !!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tvořena sledovanými jevy dle přílohy č. 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zpracována minimálně v rozsahu části A přílohy v podrobnosti a rozsahu nezbytném pro pořízení ÚP a RP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kraj obdobně v rozsahu části B + dále jevy z části A, nezbytné pro pořízení ZÚR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kraj může poskytnout součinnost ÚÚP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>
              <a:solidFill>
                <a:srgbClr val="33996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573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Datová báze ÚAP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96444" y="1117069"/>
            <a:ext cx="3718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1A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Několik úplně nových sledovaných jevů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plochy vodní a větrné eroze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mokřady dle </a:t>
            </a:r>
            <a:r>
              <a:rPr lang="cs-CZ" dirty="0" err="1" smtClean="0"/>
              <a:t>Ramsarské</a:t>
            </a:r>
            <a:r>
              <a:rPr lang="cs-CZ" dirty="0" smtClean="0"/>
              <a:t> úmluvy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migračně významné plochy a koridory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kategorie území podle map povodňového ohrožení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hlukové zóny obcí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výsledky Celostátního sčítání dopravy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komplexní pozemkové úpravy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a mnoho dalších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29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 o území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87389" y="1117069"/>
            <a:ext cx="342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4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339966"/>
                </a:solidFill>
              </a:rPr>
              <a:t>negrafická datová část + grafická informace ve vektorové </a:t>
            </a:r>
            <a:r>
              <a:rPr lang="cs-CZ" sz="2400" b="1" dirty="0">
                <a:solidFill>
                  <a:srgbClr val="339966"/>
                </a:solidFill>
              </a:rPr>
              <a:t>d</a:t>
            </a:r>
            <a:r>
              <a:rPr lang="cs-CZ" sz="2400" b="1" dirty="0" smtClean="0">
                <a:solidFill>
                  <a:srgbClr val="339966"/>
                </a:solidFill>
              </a:rPr>
              <a:t>igitální formě v S-JTSK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339966"/>
                </a:solidFill>
              </a:rPr>
              <a:t>je možné z důvodu efektivnosti poskytovat prostřednictvím krajského úřadu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>
              <a:solidFill>
                <a:srgbClr val="33996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15076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864</TotalTime>
  <Words>592</Words>
  <Application>Microsoft Office PowerPoint</Application>
  <PresentationFormat>Předvádění na obrazovce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Office</vt:lpstr>
      <vt:lpstr>Územně analytické podklady</vt:lpstr>
      <vt:lpstr>ÚAP – stav k 1.12.2017</vt:lpstr>
      <vt:lpstr>ÚAP po novele SZ</vt:lpstr>
      <vt:lpstr>ÚAP po novele SZ</vt:lpstr>
      <vt:lpstr>Podklady pro RURÚ</vt:lpstr>
      <vt:lpstr>RURÚ</vt:lpstr>
      <vt:lpstr>Datová báze ÚAP</vt:lpstr>
      <vt:lpstr>Datová báze ÚAP</vt:lpstr>
      <vt:lpstr>Údaj o území</vt:lpstr>
      <vt:lpstr>Grafická část ÚAP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Pelech Petr</cp:lastModifiedBy>
  <cp:revision>94</cp:revision>
  <dcterms:created xsi:type="dcterms:W3CDTF">2017-11-24T07:47:20Z</dcterms:created>
  <dcterms:modified xsi:type="dcterms:W3CDTF">2017-12-06T06:57:32Z</dcterms:modified>
</cp:coreProperties>
</file>